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4"/>
  </p:sldMasterIdLst>
  <p:notesMasterIdLst>
    <p:notesMasterId r:id="rId43"/>
  </p:notesMasterIdLst>
  <p:sldIdLst>
    <p:sldId id="256" r:id="rId5"/>
    <p:sldId id="259" r:id="rId6"/>
    <p:sldId id="257" r:id="rId7"/>
    <p:sldId id="260" r:id="rId8"/>
    <p:sldId id="261" r:id="rId9"/>
    <p:sldId id="263" r:id="rId10"/>
    <p:sldId id="265" r:id="rId11"/>
    <p:sldId id="264" r:id="rId12"/>
    <p:sldId id="266" r:id="rId13"/>
    <p:sldId id="267" r:id="rId14"/>
    <p:sldId id="270" r:id="rId15"/>
    <p:sldId id="278" r:id="rId16"/>
    <p:sldId id="301" r:id="rId17"/>
    <p:sldId id="282" r:id="rId18"/>
    <p:sldId id="281" r:id="rId19"/>
    <p:sldId id="293" r:id="rId20"/>
    <p:sldId id="272" r:id="rId21"/>
    <p:sldId id="284" r:id="rId22"/>
    <p:sldId id="277" r:id="rId23"/>
    <p:sldId id="302" r:id="rId24"/>
    <p:sldId id="274" r:id="rId25"/>
    <p:sldId id="299" r:id="rId26"/>
    <p:sldId id="297" r:id="rId27"/>
    <p:sldId id="300" r:id="rId28"/>
    <p:sldId id="285" r:id="rId29"/>
    <p:sldId id="280" r:id="rId30"/>
    <p:sldId id="287" r:id="rId31"/>
    <p:sldId id="296" r:id="rId32"/>
    <p:sldId id="286" r:id="rId33"/>
    <p:sldId id="288" r:id="rId34"/>
    <p:sldId id="290" r:id="rId35"/>
    <p:sldId id="289" r:id="rId36"/>
    <p:sldId id="294" r:id="rId37"/>
    <p:sldId id="295" r:id="rId38"/>
    <p:sldId id="291" r:id="rId39"/>
    <p:sldId id="271" r:id="rId40"/>
    <p:sldId id="262" r:id="rId41"/>
    <p:sldId id="273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84B3D"/>
    <a:srgbClr val="D1196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723" autoAdjust="0"/>
    <p:restoredTop sz="94660"/>
  </p:normalViewPr>
  <p:slideViewPr>
    <p:cSldViewPr snapToGrid="0">
      <p:cViewPr>
        <p:scale>
          <a:sx n="164" d="100"/>
          <a:sy n="164" d="100"/>
        </p:scale>
        <p:origin x="144" y="-14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374326-AD78-4E67-8599-BA8A5604D89A}" type="datetimeFigureOut">
              <a:rPr lang="en-US" smtClean="0"/>
              <a:t>3/9/24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E8EB8B-B78C-4FCA-B737-0D9226F57E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3377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38199" y="592924"/>
            <a:ext cx="5577591" cy="1207008"/>
          </a:xfrm>
        </p:spPr>
        <p:txBody>
          <a:bodyPr anchor="ctr"/>
          <a:lstStyle>
            <a:lvl1pPr algn="l">
              <a:defRPr sz="3600" b="1" cap="all" baseline="0">
                <a:solidFill>
                  <a:srgbClr val="3E9CC9"/>
                </a:solidFill>
                <a:latin typeface="+mj-lt"/>
              </a:defRPr>
            </a:lvl1pPr>
          </a:lstStyle>
          <a:p>
            <a:r>
              <a:rPr lang="en-US" cap="all" baseline="0" dirty="0"/>
              <a:t>Click to add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38199" y="1994858"/>
            <a:ext cx="5577589" cy="497951"/>
          </a:xfrm>
        </p:spPr>
        <p:txBody>
          <a:bodyPr>
            <a:normAutofit/>
          </a:bodyPr>
          <a:lstStyle>
            <a:lvl1pPr marL="0" indent="0" algn="l">
              <a:buNone/>
              <a:defRPr sz="2800" b="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309685" y="6356352"/>
            <a:ext cx="56376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D40181A-01B0-4CB8-8614-1473649F674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2764852"/>
            <a:ext cx="5577417" cy="502920"/>
          </a:xfrm>
        </p:spPr>
        <p:txBody>
          <a:bodyPr>
            <a:normAutofit/>
          </a:bodyPr>
          <a:lstStyle>
            <a:lvl1pPr marL="0" indent="0">
              <a:buNone/>
              <a:defRPr sz="2400" b="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date</a:t>
            </a:r>
          </a:p>
        </p:txBody>
      </p:sp>
    </p:spTree>
    <p:extLst>
      <p:ext uri="{BB962C8B-B14F-4D97-AF65-F5344CB8AC3E}">
        <p14:creationId xmlns:p14="http://schemas.microsoft.com/office/powerpoint/2010/main" val="22828243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2052" y="320156"/>
            <a:ext cx="11010595" cy="1143000"/>
          </a:xfrm>
        </p:spPr>
        <p:txBody>
          <a:bodyPr/>
          <a:lstStyle>
            <a:lvl1pPr>
              <a:defRPr b="1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1222052" y="1736231"/>
            <a:ext cx="11010595" cy="3895344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325727" y="6356352"/>
            <a:ext cx="547727" cy="365125"/>
          </a:xfrm>
        </p:spPr>
        <p:txBody>
          <a:bodyPr/>
          <a:lstStyle>
            <a:lvl1pPr>
              <a:defRPr>
                <a:solidFill>
                  <a:srgbClr val="FFFFFE"/>
                </a:solidFill>
              </a:defRPr>
            </a:lvl1pPr>
          </a:lstStyle>
          <a:p>
            <a:fld id="{AD40181A-01B0-4CB8-8614-1473649F674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06706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325727" y="6356352"/>
            <a:ext cx="548647" cy="365125"/>
          </a:xfrm>
        </p:spPr>
        <p:txBody>
          <a:bodyPr/>
          <a:lstStyle>
            <a:lvl1pPr>
              <a:defRPr>
                <a:solidFill>
                  <a:srgbClr val="FFFFFE"/>
                </a:solidFill>
              </a:defRPr>
            </a:lvl1pPr>
          </a:lstStyle>
          <a:p>
            <a:fld id="{AD40181A-01B0-4CB8-8614-1473649F674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745733" y="1543930"/>
            <a:ext cx="9753600" cy="1444752"/>
          </a:xfrm>
        </p:spPr>
        <p:txBody>
          <a:bodyPr/>
          <a:lstStyle>
            <a:lvl1pPr>
              <a:defRPr b="1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5109936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add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3E9CC9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3E9CC9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AD40181A-01B0-4CB8-8614-1473649F674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596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0" i="0" kern="1200" cap="all" baseline="0">
          <a:solidFill>
            <a:srgbClr val="3E9CC9"/>
          </a:solidFill>
          <a:latin typeface="Rubrik-SemiBold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 baseline="0">
          <a:solidFill>
            <a:srgbClr val="584B3D"/>
          </a:solidFill>
          <a:latin typeface="Chronicle Text G1 Roman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 baseline="0">
          <a:solidFill>
            <a:srgbClr val="584B3D"/>
          </a:solidFill>
          <a:latin typeface="Chronicle Text G1 Roman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baseline="0">
          <a:solidFill>
            <a:srgbClr val="584B3D"/>
          </a:solidFill>
          <a:latin typeface="Chronicle Text G1 Roman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rgbClr val="584B3D"/>
          </a:solidFill>
          <a:latin typeface="Chronicle Text G1 Roman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rgbClr val="584B3D"/>
          </a:solidFill>
          <a:latin typeface="Chronicle Text G1 Roman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0" y="30704"/>
            <a:ext cx="7011692" cy="2119280"/>
          </a:xfrm>
        </p:spPr>
        <p:txBody>
          <a:bodyPr/>
          <a:lstStyle/>
          <a:p>
            <a:r>
              <a:rPr lang="en-US" dirty="0"/>
              <a:t>Standardization of tumors in clinical trials database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2535263" y="4809093"/>
            <a:ext cx="5577589" cy="497951"/>
          </a:xfrm>
        </p:spPr>
        <p:txBody>
          <a:bodyPr/>
          <a:lstStyle/>
          <a:p>
            <a:r>
              <a:rPr lang="en-US" dirty="0"/>
              <a:t>Aditya </a:t>
            </a:r>
            <a:r>
              <a:rPr lang="en-US" dirty="0" err="1"/>
              <a:t>Lahiri</a:t>
            </a:r>
            <a:r>
              <a:rPr lang="en-US" dirty="0"/>
              <a:t>, Deanne Taylor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181A-01B0-4CB8-8614-1473649F6741}" type="slidenum">
              <a:rPr lang="en-US" smtClean="0"/>
              <a:t>1</a:t>
            </a:fld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8247758" y="178065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28765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9CBB09-FFBD-59D0-EA9C-7C80B1CFB3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814A3A-C630-36CE-2E12-27D6E84DAB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340" y="83425"/>
            <a:ext cx="11010595" cy="1143000"/>
          </a:xfrm>
        </p:spPr>
        <p:txBody>
          <a:bodyPr/>
          <a:lstStyle/>
          <a:p>
            <a:r>
              <a:rPr lang="en-US" sz="3200" dirty="0"/>
              <a:t>Clinical Trials: Standardizing Tumor Names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5CF578-5FCE-7DB3-36C9-E520EC1674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212" y="1481328"/>
            <a:ext cx="11010595" cy="3895344"/>
          </a:xfrm>
        </p:spPr>
        <p:txBody>
          <a:bodyPr>
            <a:normAutofit lnSpcReduction="10000"/>
          </a:bodyPr>
          <a:lstStyle/>
          <a:p>
            <a:pPr marL="285750" indent="-285750">
              <a:lnSpc>
                <a:spcPct val="100000"/>
              </a:lnSpc>
              <a:buClr>
                <a:schemeClr val="tx1"/>
              </a:buClr>
            </a:pPr>
            <a:r>
              <a:rPr lang="en-US" sz="2400" dirty="0">
                <a:solidFill>
                  <a:schemeClr val="tx1"/>
                </a:solidFill>
                <a:latin typeface="+mn-lt"/>
                <a:cs typeface="+mn-cs"/>
              </a:rPr>
              <a:t>Retrieved ~ 13k unique tumors form clinical trials database. </a:t>
            </a:r>
          </a:p>
          <a:p>
            <a:pPr marL="285750" indent="-285750">
              <a:lnSpc>
                <a:spcPct val="100000"/>
              </a:lnSpc>
              <a:buClr>
                <a:schemeClr val="tx1"/>
              </a:buClr>
            </a:pPr>
            <a:endParaRPr lang="en-US" sz="2400" dirty="0">
              <a:solidFill>
                <a:schemeClr val="tx1"/>
              </a:solidFill>
              <a:latin typeface="+mn-lt"/>
              <a:cs typeface="+mn-cs"/>
            </a:endParaRPr>
          </a:p>
          <a:p>
            <a:pPr marL="285750" indent="-285750">
              <a:lnSpc>
                <a:spcPct val="100000"/>
              </a:lnSpc>
              <a:buClr>
                <a:schemeClr val="tx1"/>
              </a:buClr>
            </a:pPr>
            <a:r>
              <a:rPr lang="en-US" sz="2400" dirty="0">
                <a:solidFill>
                  <a:schemeClr val="tx1"/>
                </a:solidFill>
                <a:latin typeface="+mn-lt"/>
                <a:cs typeface="+mn-cs"/>
              </a:rPr>
              <a:t>WHO tumor database (5th edition) contains 2390 standardized unique tumors.</a:t>
            </a:r>
          </a:p>
          <a:p>
            <a:pPr marL="285750" indent="-285750">
              <a:lnSpc>
                <a:spcPct val="100000"/>
              </a:lnSpc>
              <a:buClr>
                <a:schemeClr val="tx1"/>
              </a:buClr>
            </a:pPr>
            <a:endParaRPr lang="en-US" sz="2400" dirty="0">
              <a:solidFill>
                <a:schemeClr val="tx1"/>
              </a:solidFill>
              <a:latin typeface="+mn-lt"/>
              <a:cs typeface="+mn-cs"/>
            </a:endParaRPr>
          </a:p>
          <a:p>
            <a:pPr marL="285750" indent="-285750">
              <a:lnSpc>
                <a:spcPct val="100000"/>
              </a:lnSpc>
              <a:buClr>
                <a:schemeClr val="tx1"/>
              </a:buClr>
            </a:pPr>
            <a:r>
              <a:rPr lang="en-US" sz="2400" dirty="0">
                <a:solidFill>
                  <a:schemeClr val="tx1"/>
                </a:solidFill>
                <a:latin typeface="+mn-lt"/>
                <a:cs typeface="+mn-cs"/>
              </a:rPr>
              <a:t>NCIT tumor database contains 1395 standardized unique tumors.</a:t>
            </a:r>
          </a:p>
          <a:p>
            <a:pPr>
              <a:buClr>
                <a:schemeClr val="tx1"/>
              </a:buClr>
            </a:pPr>
            <a:endParaRPr lang="en-US" sz="2400" dirty="0">
              <a:solidFill>
                <a:schemeClr val="tx1"/>
              </a:solidFill>
              <a:latin typeface="+mn-lt"/>
              <a:cs typeface="+mn-cs"/>
            </a:endParaRPr>
          </a:p>
          <a:p>
            <a:pPr marL="285750" indent="-285750">
              <a:lnSpc>
                <a:spcPct val="100000"/>
              </a:lnSpc>
              <a:buClr>
                <a:schemeClr val="tx1"/>
              </a:buClr>
            </a:pPr>
            <a:r>
              <a:rPr lang="en-US" sz="2400" dirty="0">
                <a:solidFill>
                  <a:schemeClr val="accent1"/>
                </a:solidFill>
                <a:latin typeface="+mn-lt"/>
                <a:cs typeface="+mn-cs"/>
              </a:rPr>
              <a:t>Objective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+mn-cs"/>
              </a:rPr>
              <a:t>: Map unstandardized clinical trials tumors to WHO or NCIT tumors. </a:t>
            </a:r>
          </a:p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2B0DD3-A15F-F058-6A1D-AC9EF13F8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181A-01B0-4CB8-8614-1473649F6741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47259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98F2B3-FCF1-2AC8-DAF9-2AB9D0CC6F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F03E3-A375-EAB5-52FD-46BF42C38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402" y="-54981"/>
            <a:ext cx="11010595" cy="1143000"/>
          </a:xfrm>
        </p:spPr>
        <p:txBody>
          <a:bodyPr/>
          <a:lstStyle/>
          <a:p>
            <a:r>
              <a:rPr lang="en-US" sz="3200" dirty="0"/>
              <a:t>Method 1 : Edit distance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F1FD30-5222-9266-4D59-2963E6AACC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212" y="1481328"/>
            <a:ext cx="11010595" cy="3895344"/>
          </a:xfrm>
        </p:spPr>
        <p:txBody>
          <a:bodyPr>
            <a:normAutofit/>
          </a:bodyPr>
          <a:lstStyle/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1C3E74-525A-B37E-452E-6166E30C5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181A-01B0-4CB8-8614-1473649F6741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5" name="Picture 4" descr="A diagram of a diagram&#10;&#10;Description automatically generated">
            <a:extLst>
              <a:ext uri="{FF2B5EF4-FFF2-40B4-BE49-F238E27FC236}">
                <a16:creationId xmlns:a16="http://schemas.microsoft.com/office/drawing/2014/main" id="{2DC8C867-DEEF-F349-F749-E280A5FBB7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440" y="1125642"/>
            <a:ext cx="9587681" cy="4606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9047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2FFAE6-0C60-02DC-EAFB-075B63CAC4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AF6C71-13F8-FC5D-5B55-E4FA785945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402" y="-54981"/>
            <a:ext cx="11010595" cy="1143000"/>
          </a:xfrm>
        </p:spPr>
        <p:txBody>
          <a:bodyPr/>
          <a:lstStyle/>
          <a:p>
            <a:r>
              <a:rPr lang="en-US" sz="3200" dirty="0"/>
              <a:t>Method 1 : Edit distance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49F671-39F5-E6CF-00F9-136B11F86C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212" y="1481328"/>
            <a:ext cx="11010595" cy="3895344"/>
          </a:xfrm>
        </p:spPr>
        <p:txBody>
          <a:bodyPr>
            <a:normAutofit/>
          </a:bodyPr>
          <a:lstStyle/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F10198-6D2F-FA30-7607-43AD6999FC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181A-01B0-4CB8-8614-1473649F6741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C6E343-C1CA-25FA-98F0-906E5FF9CAEA}"/>
              </a:ext>
            </a:extLst>
          </p:cNvPr>
          <p:cNvSpPr txBox="1"/>
          <p:nvPr/>
        </p:nvSpPr>
        <p:spPr>
          <a:xfrm>
            <a:off x="4316825" y="788830"/>
            <a:ext cx="403997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Distance Metrics used:</a:t>
            </a:r>
            <a:br>
              <a:rPr lang="en-US" sz="1200" dirty="0"/>
            </a:br>
            <a:br>
              <a:rPr lang="en-US" sz="1200" dirty="0"/>
            </a:br>
            <a:r>
              <a:rPr lang="en-US" sz="1200" dirty="0"/>
              <a:t>1. </a:t>
            </a:r>
            <a:r>
              <a:rPr lang="en-US" sz="1200" dirty="0" err="1"/>
              <a:t>Levenshtein</a:t>
            </a:r>
            <a:r>
              <a:rPr lang="en-US" sz="1200" b="0" i="0" dirty="0">
                <a:effectLst/>
                <a:latin typeface="Google Sans"/>
              </a:rPr>
              <a:t> </a:t>
            </a:r>
            <a:r>
              <a:rPr lang="en-US" sz="1200" dirty="0"/>
              <a:t>distance</a:t>
            </a:r>
          </a:p>
          <a:p>
            <a:endParaRPr lang="en-US" sz="1200" dirty="0"/>
          </a:p>
          <a:p>
            <a:r>
              <a:rPr lang="en-US" sz="1200" dirty="0"/>
              <a:t>2. </a:t>
            </a:r>
            <a:r>
              <a:rPr lang="en-US" sz="1200" dirty="0" err="1"/>
              <a:t>Jarro</a:t>
            </a:r>
            <a:r>
              <a:rPr lang="en-US" sz="1200" dirty="0"/>
              <a:t>-Winkler distance</a:t>
            </a:r>
          </a:p>
          <a:p>
            <a:endParaRPr lang="en-US" sz="1200" dirty="0"/>
          </a:p>
          <a:p>
            <a:r>
              <a:rPr lang="en-US" sz="1200" dirty="0"/>
              <a:t>3. Cosine distance </a:t>
            </a:r>
          </a:p>
        </p:txBody>
      </p:sp>
      <p:pic>
        <p:nvPicPr>
          <p:cNvPr id="10" name="Picture 9" descr="A diagram of a diagram&#10;&#10;Description automatically generated">
            <a:extLst>
              <a:ext uri="{FF2B5EF4-FFF2-40B4-BE49-F238E27FC236}">
                <a16:creationId xmlns:a16="http://schemas.microsoft.com/office/drawing/2014/main" id="{35A175C4-63D0-4EF3-2283-AA7DC0799F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440" y="1125642"/>
            <a:ext cx="9587681" cy="4606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2700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867CF4-00B6-B0E8-CE0F-F80464E113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332CD8-6E02-2F50-8E7F-662775C0A2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0602" y="-278594"/>
            <a:ext cx="11010595" cy="1143000"/>
          </a:xfrm>
        </p:spPr>
        <p:txBody>
          <a:bodyPr/>
          <a:lstStyle/>
          <a:p>
            <a:r>
              <a:rPr lang="en-US" sz="2400" dirty="0"/>
              <a:t>Method 1: Edit distance Benchmark Tumors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92B418-7E67-D223-FCBD-4A5E53F468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212" y="1481328"/>
            <a:ext cx="11010595" cy="3895344"/>
          </a:xfrm>
        </p:spPr>
        <p:txBody>
          <a:bodyPr>
            <a:normAutofit/>
          </a:bodyPr>
          <a:lstStyle/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34D274-33C5-A53C-51B9-979C7CAFA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181A-01B0-4CB8-8614-1473649F6741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BEB4607-159F-6614-E617-C7F245F4EC3D}"/>
              </a:ext>
            </a:extLst>
          </p:cNvPr>
          <p:cNvSpPr/>
          <p:nvPr/>
        </p:nvSpPr>
        <p:spPr>
          <a:xfrm>
            <a:off x="4252143" y="2405989"/>
            <a:ext cx="2100020" cy="45602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liposarcoma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485B339-E4B3-69AC-2BEE-331359F5226C}"/>
              </a:ext>
            </a:extLst>
          </p:cNvPr>
          <p:cNvSpPr/>
          <p:nvPr/>
        </p:nvSpPr>
        <p:spPr>
          <a:xfrm>
            <a:off x="1361268" y="2470058"/>
            <a:ext cx="2100020" cy="45602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 cell lymphoma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37CC199-803B-29B7-373F-A90D4919E6FC}"/>
              </a:ext>
            </a:extLst>
          </p:cNvPr>
          <p:cNvSpPr/>
          <p:nvPr/>
        </p:nvSpPr>
        <p:spPr>
          <a:xfrm>
            <a:off x="7014495" y="2373526"/>
            <a:ext cx="2100020" cy="45602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cancer of liver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7EE12F6-F3F2-FC10-A982-E503269B6690}"/>
              </a:ext>
            </a:extLst>
          </p:cNvPr>
          <p:cNvSpPr/>
          <p:nvPr/>
        </p:nvSpPr>
        <p:spPr>
          <a:xfrm>
            <a:off x="2523641" y="3786677"/>
            <a:ext cx="2356183" cy="45602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smoldering myeloma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F93309E-E7C3-87D1-4CB6-1E26E29DBF25}"/>
              </a:ext>
            </a:extLst>
          </p:cNvPr>
          <p:cNvSpPr/>
          <p:nvPr/>
        </p:nvSpPr>
        <p:spPr>
          <a:xfrm>
            <a:off x="5793454" y="3786677"/>
            <a:ext cx="2831353" cy="45602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unresectable lung cancer</a:t>
            </a:r>
          </a:p>
        </p:txBody>
      </p:sp>
    </p:spTree>
    <p:extLst>
      <p:ext uri="{BB962C8B-B14F-4D97-AF65-F5344CB8AC3E}">
        <p14:creationId xmlns:p14="http://schemas.microsoft.com/office/powerpoint/2010/main" val="26527137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43E85E-3F02-C6E1-4988-BF0A3A58C4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C5D6D-74D4-5C0B-52BC-75865DAAC5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0602" y="-278594"/>
            <a:ext cx="11010595" cy="1143000"/>
          </a:xfrm>
        </p:spPr>
        <p:txBody>
          <a:bodyPr/>
          <a:lstStyle/>
          <a:p>
            <a:r>
              <a:rPr lang="en-US" sz="2400" dirty="0"/>
              <a:t>Method 1: Edit distance Benchmark Tumors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3AA661-7AE6-CC5A-B6A2-919D8C7A79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212" y="1481328"/>
            <a:ext cx="11010595" cy="3895344"/>
          </a:xfrm>
        </p:spPr>
        <p:txBody>
          <a:bodyPr>
            <a:normAutofit/>
          </a:bodyPr>
          <a:lstStyle/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58C70B-8C19-C8BE-B038-4CA84FAA0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181A-01B0-4CB8-8614-1473649F6741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11" name="Picture 10" descr="A white circle with red and black text&#10;&#10;Description automatically generated">
            <a:extLst>
              <a:ext uri="{FF2B5EF4-FFF2-40B4-BE49-F238E27FC236}">
                <a16:creationId xmlns:a16="http://schemas.microsoft.com/office/drawing/2014/main" id="{1097DC6F-8892-05BE-279E-4C9299FAD3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6873" y="594311"/>
            <a:ext cx="6156602" cy="2277597"/>
          </a:xfrm>
          <a:prstGeom prst="rect">
            <a:avLst/>
          </a:prstGeom>
        </p:spPr>
      </p:pic>
      <p:pic>
        <p:nvPicPr>
          <p:cNvPr id="6" name="Picture 5" descr="A screen shot of a white circle with red text&#10;&#10;Description automatically generated">
            <a:extLst>
              <a:ext uri="{FF2B5EF4-FFF2-40B4-BE49-F238E27FC236}">
                <a16:creationId xmlns:a16="http://schemas.microsoft.com/office/drawing/2014/main" id="{5683E651-87D4-05D9-4EAA-09525A3FE9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9265" y="3429000"/>
            <a:ext cx="6152595" cy="237001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DD86910-6718-4122-E773-3A8EB372E78F}"/>
              </a:ext>
            </a:extLst>
          </p:cNvPr>
          <p:cNvSpPr/>
          <p:nvPr/>
        </p:nvSpPr>
        <p:spPr>
          <a:xfrm>
            <a:off x="2152735" y="4182465"/>
            <a:ext cx="2100020" cy="45602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liposarcoma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171AFDA-C55C-F78E-D469-7E9D5DBE8DD1}"/>
              </a:ext>
            </a:extLst>
          </p:cNvPr>
          <p:cNvSpPr/>
          <p:nvPr/>
        </p:nvSpPr>
        <p:spPr>
          <a:xfrm>
            <a:off x="2152735" y="1540671"/>
            <a:ext cx="2100020" cy="45602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 cell lymphoma </a:t>
            </a:r>
          </a:p>
        </p:txBody>
      </p:sp>
    </p:spTree>
    <p:extLst>
      <p:ext uri="{BB962C8B-B14F-4D97-AF65-F5344CB8AC3E}">
        <p14:creationId xmlns:p14="http://schemas.microsoft.com/office/powerpoint/2010/main" val="15526614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AC6B52-B60C-22CE-1EB4-89B807518D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ECB688-3E74-4C9C-5B6C-045A714659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0602" y="-278594"/>
            <a:ext cx="11010595" cy="1143000"/>
          </a:xfrm>
        </p:spPr>
        <p:txBody>
          <a:bodyPr/>
          <a:lstStyle/>
          <a:p>
            <a:r>
              <a:rPr lang="en-US" sz="2400" dirty="0"/>
              <a:t>Method 1: Edit distance Benchmark Tumors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033E5A-FBA0-DCCB-815F-8EFDE56217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212" y="1481328"/>
            <a:ext cx="11010595" cy="3895344"/>
          </a:xfrm>
        </p:spPr>
        <p:txBody>
          <a:bodyPr>
            <a:normAutofit/>
          </a:bodyPr>
          <a:lstStyle/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4FD053-80E7-3E39-D2F7-4BBA3AA8E8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181A-01B0-4CB8-8614-1473649F6741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17" name="Picture 16" descr="A white circle with red text&#10;&#10;Description automatically generated">
            <a:extLst>
              <a:ext uri="{FF2B5EF4-FFF2-40B4-BE49-F238E27FC236}">
                <a16:creationId xmlns:a16="http://schemas.microsoft.com/office/drawing/2014/main" id="{1D59F591-2673-FA6C-8CCA-ABEA8700D9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4407" y="3311297"/>
            <a:ext cx="7772400" cy="2612403"/>
          </a:xfrm>
          <a:prstGeom prst="rect">
            <a:avLst/>
          </a:prstGeom>
        </p:spPr>
      </p:pic>
      <p:pic>
        <p:nvPicPr>
          <p:cNvPr id="6" name="Picture 5" descr="A white circle with red text&#10;&#10;Description automatically generated">
            <a:extLst>
              <a:ext uri="{FF2B5EF4-FFF2-40B4-BE49-F238E27FC236}">
                <a16:creationId xmlns:a16="http://schemas.microsoft.com/office/drawing/2014/main" id="{F525D17D-E683-CA57-207B-50EBA2F258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7410" y="550574"/>
            <a:ext cx="7772400" cy="257329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96B2FBC-F237-4D6E-8F3D-DFFEE100195A}"/>
              </a:ext>
            </a:extLst>
          </p:cNvPr>
          <p:cNvSpPr/>
          <p:nvPr/>
        </p:nvSpPr>
        <p:spPr>
          <a:xfrm>
            <a:off x="937207" y="1481328"/>
            <a:ext cx="2100020" cy="45602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cancer of liver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7742208-B437-1432-0FC1-ED0DA4867B47}"/>
              </a:ext>
            </a:extLst>
          </p:cNvPr>
          <p:cNvSpPr/>
          <p:nvPr/>
        </p:nvSpPr>
        <p:spPr>
          <a:xfrm>
            <a:off x="937206" y="4043715"/>
            <a:ext cx="2356183" cy="45602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smoldering myeloma</a:t>
            </a:r>
          </a:p>
        </p:txBody>
      </p:sp>
    </p:spTree>
    <p:extLst>
      <p:ext uri="{BB962C8B-B14F-4D97-AF65-F5344CB8AC3E}">
        <p14:creationId xmlns:p14="http://schemas.microsoft.com/office/powerpoint/2010/main" val="28647309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9D7833-DCF8-6CAD-D92B-5F44E1947D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F58806-DF2F-92FA-602E-D605E51B47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0602" y="-278594"/>
            <a:ext cx="11010595" cy="1143000"/>
          </a:xfrm>
        </p:spPr>
        <p:txBody>
          <a:bodyPr/>
          <a:lstStyle/>
          <a:p>
            <a:r>
              <a:rPr lang="en-US" sz="2400" dirty="0"/>
              <a:t>Method 1: Edit distance Benchmark Tumors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5896FC-9BE7-66ED-FE46-A146A87B46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212" y="1481328"/>
            <a:ext cx="11010595" cy="3895344"/>
          </a:xfrm>
        </p:spPr>
        <p:txBody>
          <a:bodyPr>
            <a:normAutofit/>
          </a:bodyPr>
          <a:lstStyle/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C5A782-AF23-D85A-3FEB-7CE6545F54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181A-01B0-4CB8-8614-1473649F6741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13" name="Picture 12" descr="A white circle with red text&#10;&#10;Description automatically generated">
            <a:extLst>
              <a:ext uri="{FF2B5EF4-FFF2-40B4-BE49-F238E27FC236}">
                <a16:creationId xmlns:a16="http://schemas.microsoft.com/office/drawing/2014/main" id="{1D00C98C-94E4-12A8-F24A-65049ABD27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3996" y="559179"/>
            <a:ext cx="7502003" cy="237000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D92691C-A55A-8FD7-A756-31ABC284E997}"/>
              </a:ext>
            </a:extLst>
          </p:cNvPr>
          <p:cNvSpPr/>
          <p:nvPr/>
        </p:nvSpPr>
        <p:spPr>
          <a:xfrm>
            <a:off x="867464" y="1481328"/>
            <a:ext cx="2787597" cy="40171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unresectable lung cancer</a:t>
            </a:r>
          </a:p>
        </p:txBody>
      </p:sp>
      <p:sp>
        <p:nvSpPr>
          <p:cNvPr id="8" name="Cloud 7">
            <a:extLst>
              <a:ext uri="{FF2B5EF4-FFF2-40B4-BE49-F238E27FC236}">
                <a16:creationId xmlns:a16="http://schemas.microsoft.com/office/drawing/2014/main" id="{97D16AD9-F2AD-7A66-6D19-7E86DEC8FC5C}"/>
              </a:ext>
            </a:extLst>
          </p:cNvPr>
          <p:cNvSpPr/>
          <p:nvPr/>
        </p:nvSpPr>
        <p:spPr>
          <a:xfrm>
            <a:off x="2557671" y="3429000"/>
            <a:ext cx="3707477" cy="2223773"/>
          </a:xfrm>
          <a:prstGeom prst="cloud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Key Point</a:t>
            </a:r>
            <a:r>
              <a:rPr lang="en-US" dirty="0"/>
              <a:t>: Too Many False Positive Matches !!</a:t>
            </a:r>
          </a:p>
        </p:txBody>
      </p:sp>
    </p:spTree>
    <p:extLst>
      <p:ext uri="{BB962C8B-B14F-4D97-AF65-F5344CB8AC3E}">
        <p14:creationId xmlns:p14="http://schemas.microsoft.com/office/powerpoint/2010/main" val="30040350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7DD60F-7732-79E6-B20E-B2B7258FFB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16B6F-5889-60A8-C7DE-531BB97745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340" y="83425"/>
            <a:ext cx="11010595" cy="1143000"/>
          </a:xfrm>
        </p:spPr>
        <p:txBody>
          <a:bodyPr/>
          <a:lstStyle/>
          <a:p>
            <a:r>
              <a:rPr lang="en-US" sz="2400" dirty="0"/>
              <a:t>Method 2 : Edit distance + Clustering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04E093-B3BC-B6BE-E9D8-BC5D32F6C4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212" y="1481328"/>
            <a:ext cx="11010595" cy="3895344"/>
          </a:xfrm>
        </p:spPr>
        <p:txBody>
          <a:bodyPr>
            <a:normAutofit/>
          </a:bodyPr>
          <a:lstStyle/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B1C191-810C-7E3E-9044-9735E20D3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181A-01B0-4CB8-8614-1473649F6741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6" name="Picture 5" descr="A diagram of a diagram&#10;&#10;Description automatically generated">
            <a:extLst>
              <a:ext uri="{FF2B5EF4-FFF2-40B4-BE49-F238E27FC236}">
                <a16:creationId xmlns:a16="http://schemas.microsoft.com/office/drawing/2014/main" id="{6392C70F-365B-7EAA-50CA-FB8DC99A42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652" y="1045813"/>
            <a:ext cx="9942162" cy="4766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2625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CA5733-29E7-0DCF-A01A-AEDF8A2649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B38DC-D4FD-DE5F-88AB-0D13DDBC0E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82335"/>
            <a:ext cx="11010595" cy="1143000"/>
          </a:xfrm>
        </p:spPr>
        <p:txBody>
          <a:bodyPr/>
          <a:lstStyle/>
          <a:p>
            <a:r>
              <a:rPr lang="en-US" sz="2400" dirty="0"/>
              <a:t>Method 2 : Edit distance + Clustering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414C2A-074D-4310-6C34-772D181F84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7899" y="1481328"/>
            <a:ext cx="11010595" cy="3895344"/>
          </a:xfrm>
        </p:spPr>
        <p:txBody>
          <a:bodyPr>
            <a:normAutofit/>
          </a:bodyPr>
          <a:lstStyle/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5597B0-0BB7-4E56-59C3-D137E06BC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181A-01B0-4CB8-8614-1473649F6741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74D003-B82D-8844-6AC1-52B119A4AA77}"/>
              </a:ext>
            </a:extLst>
          </p:cNvPr>
          <p:cNvSpPr txBox="1"/>
          <p:nvPr/>
        </p:nvSpPr>
        <p:spPr>
          <a:xfrm>
            <a:off x="387458" y="682435"/>
            <a:ext cx="10391613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AFP+LV resulted in 7697 clusters.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AFP+JW resulted in 7148 clusters.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AFP + Cosine resulted in 6757 clusters.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Silhouette score: measure of how similar an object is to its own cluster (cohesion) compared to other clusters (separation).  Silhouette score varies from -1 to 1.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 value close to 1 indicates  the data point is well matched to its own cluster and poorly matched to neighboring clusters. 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 low value or value close to -1  then the clustering configuration may have too many or too few clusters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Mean of silhouette score of each cluster member can be used as a consistency measure for members within a cluster.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96754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DAE792-44D1-2EFC-560E-DBB1C22CFC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2B5168-934D-2EA9-8056-AACAFFDDA9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21064"/>
            <a:ext cx="11010595" cy="1143000"/>
          </a:xfrm>
        </p:spPr>
        <p:txBody>
          <a:bodyPr/>
          <a:lstStyle/>
          <a:p>
            <a:r>
              <a:rPr lang="en-US" sz="2400" dirty="0"/>
              <a:t>Method 2 : Benchmark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3E1779-1F3D-BF8E-51F3-0F8778571B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213" y="1481328"/>
            <a:ext cx="8952726" cy="3895344"/>
          </a:xfrm>
        </p:spPr>
        <p:txBody>
          <a:bodyPr>
            <a:normAutofit/>
          </a:bodyPr>
          <a:lstStyle/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08A215-B293-390A-66D1-FBCFD49D00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181A-01B0-4CB8-8614-1473649F6741}" type="slidenum">
              <a:rPr lang="en-US" smtClean="0"/>
              <a:pPr/>
              <a:t>19</a:t>
            </a:fld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6613529-BC79-20F9-06B4-657AA805DF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2549210"/>
              </p:ext>
            </p:extLst>
          </p:nvPr>
        </p:nvGraphicFramePr>
        <p:xfrm>
          <a:off x="194572" y="507076"/>
          <a:ext cx="10886293" cy="52501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90481">
                  <a:extLst>
                    <a:ext uri="{9D8B030D-6E8A-4147-A177-3AD203B41FA5}">
                      <a16:colId xmlns:a16="http://schemas.microsoft.com/office/drawing/2014/main" val="1643565107"/>
                    </a:ext>
                  </a:extLst>
                </a:gridCol>
                <a:gridCol w="793751">
                  <a:extLst>
                    <a:ext uri="{9D8B030D-6E8A-4147-A177-3AD203B41FA5}">
                      <a16:colId xmlns:a16="http://schemas.microsoft.com/office/drawing/2014/main" val="731584528"/>
                    </a:ext>
                  </a:extLst>
                </a:gridCol>
                <a:gridCol w="2243111">
                  <a:extLst>
                    <a:ext uri="{9D8B030D-6E8A-4147-A177-3AD203B41FA5}">
                      <a16:colId xmlns:a16="http://schemas.microsoft.com/office/drawing/2014/main" val="3887048142"/>
                    </a:ext>
                  </a:extLst>
                </a:gridCol>
                <a:gridCol w="677717">
                  <a:extLst>
                    <a:ext uri="{9D8B030D-6E8A-4147-A177-3AD203B41FA5}">
                      <a16:colId xmlns:a16="http://schemas.microsoft.com/office/drawing/2014/main" val="3285545827"/>
                    </a:ext>
                  </a:extLst>
                </a:gridCol>
                <a:gridCol w="3516215">
                  <a:extLst>
                    <a:ext uri="{9D8B030D-6E8A-4147-A177-3AD203B41FA5}">
                      <a16:colId xmlns:a16="http://schemas.microsoft.com/office/drawing/2014/main" val="1729305009"/>
                    </a:ext>
                  </a:extLst>
                </a:gridCol>
                <a:gridCol w="665018">
                  <a:extLst>
                    <a:ext uri="{9D8B030D-6E8A-4147-A177-3AD203B41FA5}">
                      <a16:colId xmlns:a16="http://schemas.microsoft.com/office/drawing/2014/main" val="41382752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LV + AFP</a:t>
                      </a:r>
                    </a:p>
                    <a:p>
                      <a:pPr algn="l"/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MSS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JW +AFP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MSS</a:t>
                      </a:r>
                    </a:p>
                    <a:p>
                      <a:pPr algn="l"/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Cosine + AFP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MSS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32002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Aptos Narrow" panose="020B0004020202020204" pitchFamily="34" charset="0"/>
                        </a:rPr>
                        <a:t>b-cell lymphomas</a:t>
                      </a:r>
                      <a:r>
                        <a:rPr lang="en-US" sz="1000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;</a:t>
                      </a:r>
                      <a:r>
                        <a:rPr lang="en-US" sz="1000" b="0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Aptos Narrow" panose="020B0004020202020204" pitchFamily="34" charset="0"/>
                        </a:rPr>
                        <a:t> b cell lymphoma</a:t>
                      </a:r>
                      <a:r>
                        <a:rPr lang="en-US" sz="1000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;</a:t>
                      </a:r>
                      <a:r>
                        <a:rPr lang="en-US" sz="1000" b="0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Aptos Narrow" panose="020B0004020202020204" pitchFamily="34" charset="0"/>
                        </a:rPr>
                        <a:t> b cell lymphomas</a:t>
                      </a:r>
                      <a:r>
                        <a:rPr lang="en-US" sz="1000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;</a:t>
                      </a:r>
                      <a:r>
                        <a:rPr lang="en-US" sz="1000" b="0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</a:rPr>
                        <a:t>t cell lymphomas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Aptos Narrow" panose="020B0004020202020204" pitchFamily="34" charset="0"/>
                        </a:rPr>
                        <a:t>0.17460317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 cell lymphoma;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 cell lymphomas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  <a:p>
                      <a:pPr algn="l"/>
                      <a:endParaRPr lang="en-US" sz="1000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0.61032389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 cell lymphoma; b cell lymphomas; lymphoma, b cell</a:t>
                      </a: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0.4127977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4135079416"/>
                  </a:ext>
                </a:extLst>
              </a:tr>
              <a:tr h="22554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Aptos Narrow" panose="020B0004020202020204" pitchFamily="34" charset="0"/>
                        </a:rPr>
                        <a:t>unresectable lung carcinoma</a:t>
                      </a:r>
                      <a:r>
                        <a:rPr lang="en-US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</a:rPr>
                        <a:t>; prostate carcinoma; unresectable melanoma; unresectable nut carcinoma ;unresectable paraganglioma; </a:t>
                      </a:r>
                      <a:r>
                        <a:rPr lang="en-US" sz="1000" b="0" i="0" u="none" strike="noStrike" dirty="0" err="1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</a:rPr>
                        <a:t>resectable</a:t>
                      </a:r>
                      <a:r>
                        <a:rPr lang="en-US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</a:rPr>
                        <a:t> carcinoma; unresectable carcinoma; </a:t>
                      </a:r>
                      <a:r>
                        <a:rPr lang="en-US" sz="1000" b="0" i="0" u="none" strike="noStrike" dirty="0" err="1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</a:rPr>
                        <a:t>resectable</a:t>
                      </a:r>
                      <a:r>
                        <a:rPr lang="en-US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</a:rPr>
                        <a:t> sarcoma; unresectable sarcoma; unresectable cancer; intraductal carcinoma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Aptos Narrow" panose="020B0004020202020204" pitchFamily="34" charset="0"/>
                        </a:rPr>
                        <a:t>-0.1950234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unresectable lung carcinoma; </a:t>
                      </a:r>
                      <a:r>
                        <a:rPr lang="en-US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</a:rPr>
                        <a:t>unresectable nut carcinoma; unresectable vaginal </a:t>
                      </a:r>
                      <a:r>
                        <a:rPr lang="en-US" sz="1000" b="0" i="0" u="none" strike="noStrike" dirty="0" err="1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</a:rPr>
                        <a:t>carcinoma;unresectable</a:t>
                      </a:r>
                      <a:r>
                        <a:rPr lang="en-US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</a:rPr>
                        <a:t> lung carcinoid tumor</a:t>
                      </a: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0.19074195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unresectable lung carcinoma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96628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Aptos Narrow" panose="020B0004020202020204" pitchFamily="34" charset="0"/>
                        </a:rPr>
                        <a:t>liposarcoma ;</a:t>
                      </a:r>
                      <a:r>
                        <a:rPr lang="en-US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</a:rPr>
                        <a:t>fibrosarcoma; </a:t>
                      </a:r>
                      <a:r>
                        <a:rPr lang="en-US" sz="1000" b="0" i="0" u="none" strike="noStrike" dirty="0" err="1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</a:rPr>
                        <a:t>gliosarcoma</a:t>
                      </a:r>
                      <a:r>
                        <a:rPr lang="en-US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</a:rPr>
                        <a:t>; myosarcoma</a:t>
                      </a:r>
                      <a:r>
                        <a:rPr lang="en-US" sz="1000" b="0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Aptos Narrow" panose="020B0004020202020204" pitchFamily="34" charset="0"/>
                        </a:rPr>
                        <a:t>; liposarcomas</a:t>
                      </a:r>
                    </a:p>
                    <a:p>
                      <a:pPr algn="l" fontAlgn="b"/>
                      <a:endParaRPr lang="en-US" sz="1000" b="0" i="0" u="none" strike="noStrike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0.3225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Liposarcoma; </a:t>
                      </a:r>
                      <a:r>
                        <a:rPr lang="en-US" sz="1000" b="0" i="0" u="none" strike="noStrike" dirty="0" err="1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</a:rPr>
                        <a:t>Gliosarcoma</a:t>
                      </a:r>
                      <a:r>
                        <a:rPr lang="en-US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</a:rPr>
                        <a:t>; Myosarcoma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; liposarcoma, round cell</a:t>
                      </a:r>
                      <a:r>
                        <a:rPr lang="en-US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</a:rPr>
                        <a:t>; </a:t>
                      </a:r>
                      <a:r>
                        <a:rPr lang="en-US" sz="1000" b="0" i="0" u="none" strike="noStrike" dirty="0" err="1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</a:rPr>
                        <a:t>gliosarcoma</a:t>
                      </a:r>
                      <a:r>
                        <a:rPr lang="en-US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</a:rPr>
                        <a:t>, adult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; mixed liposarcoma; liposarcomas</a:t>
                      </a: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-0.1295667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10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liposarcoma;</a:t>
                      </a:r>
                      <a:r>
                        <a:rPr lang="en-US" sz="1000" b="0" i="0" u="none" strike="noStrike" kern="1200" dirty="0" err="1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synovial</a:t>
                      </a:r>
                      <a:r>
                        <a:rPr lang="en-US" sz="10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000" b="0" i="0" u="none" strike="noStrike" kern="1200" dirty="0" err="1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sarcoma;choroidal</a:t>
                      </a:r>
                      <a:r>
                        <a:rPr lang="en-US" sz="10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000" b="0" i="0" u="none" strike="noStrike" kern="1200" dirty="0" err="1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melanoma;myeloid</a:t>
                      </a:r>
                      <a:r>
                        <a:rPr lang="en-US" sz="10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000" b="0" i="0" u="none" strike="noStrike" kern="1200" dirty="0" err="1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sarcoma;advanced</a:t>
                      </a:r>
                      <a:r>
                        <a:rPr lang="en-US" sz="10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000" b="0" i="0" u="none" strike="noStrike" kern="1200" dirty="0" err="1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leiomyosarcoma;leiomyosarcoma</a:t>
                      </a:r>
                      <a:r>
                        <a:rPr lang="en-US" sz="10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of </a:t>
                      </a:r>
                      <a:r>
                        <a:rPr lang="en-US" sz="1000" b="0" i="0" u="none" strike="noStrike" kern="1200" dirty="0" err="1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ovary;adenocarcinoma</a:t>
                      </a:r>
                      <a:r>
                        <a:rPr lang="en-US" sz="10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of </a:t>
                      </a:r>
                      <a:r>
                        <a:rPr lang="en-US" sz="1000" b="0" i="0" u="none" strike="noStrike" kern="1200" dirty="0" err="1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ovary;solid</a:t>
                      </a:r>
                      <a:r>
                        <a:rPr lang="en-US" sz="10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alveolar </a:t>
                      </a:r>
                      <a:r>
                        <a:rPr lang="en-US" sz="1000" b="0" i="0" u="none" strike="noStrike" kern="1200" dirty="0" err="1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rhabdomyosarcoma;rhabdomyosarcoma</a:t>
                      </a:r>
                      <a:r>
                        <a:rPr lang="en-US" sz="10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1000" b="0" i="0" u="none" strike="noStrike" kern="1200" dirty="0" err="1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pelvic;sarcoma</a:t>
                      </a:r>
                      <a:r>
                        <a:rPr lang="en-US" sz="10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1000" b="0" i="0" u="none" strike="noStrike" kern="1200" dirty="0" err="1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myeloid;localized</a:t>
                      </a:r>
                      <a:r>
                        <a:rPr lang="en-US" sz="10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000" b="0" i="0" u="none" strike="noStrike" kern="1200" dirty="0" err="1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osteosarcoma</a:t>
                      </a:r>
                      <a:r>
                        <a:rPr lang="en-US" sz="10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;advanced</a:t>
                      </a:r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liposarcoma or </a:t>
                      </a:r>
                      <a:r>
                        <a:rPr lang="en-US" sz="10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leiomyosarcoma;</a:t>
                      </a:r>
                      <a:r>
                        <a:rPr lang="en-US" sz="1000" b="0" i="0" u="none" strike="noStrike" kern="1200" dirty="0" err="1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locally</a:t>
                      </a:r>
                      <a:r>
                        <a:rPr lang="en-US" sz="10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advanced myxofibrosarcoma</a:t>
                      </a:r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sz="10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leiomyosarcoma or </a:t>
                      </a:r>
                      <a:r>
                        <a:rPr lang="en-US" sz="1000" b="0" i="0" u="none" strike="noStrike" kern="1200" dirty="0" err="1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carcinosarcoma</a:t>
                      </a:r>
                      <a:r>
                        <a:rPr lang="en-US" sz="10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;advanced</a:t>
                      </a:r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or metastatic liposarcoma or </a:t>
                      </a:r>
                      <a:r>
                        <a:rPr lang="en-US" sz="10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leiomyosarcoma;</a:t>
                      </a:r>
                      <a:r>
                        <a:rPr lang="en-US" sz="1000" b="0" i="0" u="none" strike="noStrike" kern="1200" dirty="0" err="1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fusion-negative</a:t>
                      </a:r>
                      <a:r>
                        <a:rPr lang="en-US" sz="10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alveolar rhabdomyosarcoma ;cardiac </a:t>
                      </a:r>
                      <a:r>
                        <a:rPr lang="en-US" sz="1000" b="0" i="0" u="none" strike="noStrike" kern="1200" dirty="0" err="1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leiomyosarcoma;pleomorphic</a:t>
                      </a:r>
                      <a:r>
                        <a:rPr lang="en-US" sz="10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dermal sarcoma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-0.4821895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8083634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Aptos Narrow" panose="020B0004020202020204" pitchFamily="34" charset="0"/>
                        </a:rPr>
                        <a:t>cancer of the liver; </a:t>
                      </a:r>
                      <a:r>
                        <a:rPr lang="en-US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</a:rPr>
                        <a:t>cancer of the ureter; cancer of the kidney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Aptos Narrow" panose="020B0004020202020204" pitchFamily="34" charset="0"/>
                        </a:rPr>
                        <a:t>0.09780815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cancer of the 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liver;</a:t>
                      </a:r>
                      <a:r>
                        <a:rPr lang="en-US" sz="1000" b="0" i="0" u="none" strike="noStrike" dirty="0" err="1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</a:rPr>
                        <a:t>cancer</a:t>
                      </a:r>
                      <a:r>
                        <a:rPr lang="en-US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</a:rPr>
                        <a:t> of the ovary;</a:t>
                      </a: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</a:rPr>
                        <a:t>cancer of the </a:t>
                      </a:r>
                      <a:r>
                        <a:rPr lang="en-US" sz="1000" b="0" i="0" u="none" strike="noStrike" dirty="0" err="1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</a:rPr>
                        <a:t>larynx;cancer</a:t>
                      </a:r>
                      <a:r>
                        <a:rPr lang="en-US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</a:rPr>
                        <a:t> of the salivary gland; cancer of the oral cavity; cancer of head; cancer, other; cancer of ovary;</a:t>
                      </a: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</a:rPr>
                        <a:t>cancer of the pharynx; cancer of the biliary tract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-0.1121348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cancer of the liver; </a:t>
                      </a:r>
                      <a:r>
                        <a:rPr lang="en-US" sz="10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cancer of </a:t>
                      </a:r>
                      <a:r>
                        <a:rPr lang="en-US" sz="1000" b="0" i="0" u="none" strike="noStrike" kern="1200" dirty="0" err="1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cervix;cancer</a:t>
                      </a:r>
                      <a:r>
                        <a:rPr lang="en-US" sz="10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of the </a:t>
                      </a:r>
                      <a:r>
                        <a:rPr lang="en-US" sz="1000" b="0" i="0" u="none" strike="noStrike" kern="1200" dirty="0" err="1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rectum;cancer</a:t>
                      </a:r>
                      <a:r>
                        <a:rPr lang="en-US" sz="10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of the cervix ;stage iv cancer of the cervix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-0.3244073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4937997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Aptos Narrow" panose="020B0004020202020204" pitchFamily="34" charset="0"/>
                        </a:rPr>
                        <a:t>smoldering myeloma; </a:t>
                      </a:r>
                      <a:r>
                        <a:rPr lang="en-US" sz="1000" b="0" i="0" u="none" strike="noStrike" dirty="0" err="1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Aptos Narrow" panose="020B0004020202020204" pitchFamily="34" charset="0"/>
                        </a:rPr>
                        <a:t>smouldering</a:t>
                      </a:r>
                      <a:r>
                        <a:rPr lang="en-US" sz="1000" b="0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Aptos Narrow" panose="020B0004020202020204" pitchFamily="34" charset="0"/>
                        </a:rPr>
                        <a:t> myeloma</a:t>
                      </a:r>
                    </a:p>
                    <a:p>
                      <a:pPr algn="l" fontAlgn="b"/>
                      <a:endParaRPr lang="en-US" sz="1000" b="0" i="0" u="none" strike="noStrike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Aptos Narrow" panose="020B0004020202020204" pitchFamily="34" charset="0"/>
                        </a:rPr>
                        <a:t>0.88235294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smoldering myeloma; smoldering multiple myeloma; smoldering plasma cell myeloma; smoldering multiple myeloma (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smm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)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-0.062071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smoldering myeloma; 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smouldering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myeloma</a:t>
                      </a:r>
                    </a:p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0.78520413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2596835873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3BBA0D72-1D0A-8873-7107-8D92437654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8436339"/>
              </p:ext>
            </p:extLst>
          </p:nvPr>
        </p:nvGraphicFramePr>
        <p:xfrm>
          <a:off x="9576262" y="1550939"/>
          <a:ext cx="2273300" cy="812800"/>
        </p:xfrm>
        <a:graphic>
          <a:graphicData uri="http://schemas.openxmlformats.org/drawingml/2006/table">
            <a:tbl>
              <a:tblPr/>
              <a:tblGrid>
                <a:gridCol w="2273300">
                  <a:extLst>
                    <a:ext uri="{9D8B030D-6E8A-4147-A177-3AD203B41FA5}">
                      <a16:colId xmlns:a16="http://schemas.microsoft.com/office/drawing/2014/main" val="3453916462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265222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5114167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460340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84018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299011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7C788D-8BD2-8663-D598-72CC1B6728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A800C-AEE8-7922-963C-4490BD7ED3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628" y="83425"/>
            <a:ext cx="10651402" cy="1143000"/>
          </a:xfrm>
        </p:spPr>
        <p:txBody>
          <a:bodyPr/>
          <a:lstStyle/>
          <a:p>
            <a:r>
              <a:rPr lang="en-US" dirty="0"/>
              <a:t>BACKGROUND</a:t>
            </a:r>
          </a:p>
        </p:txBody>
      </p:sp>
      <p:pic>
        <p:nvPicPr>
          <p:cNvPr id="6" name="Content Placeholder 5" descr="A diagram of a diagram&#10;&#10;Description automatically generated">
            <a:extLst>
              <a:ext uri="{FF2B5EF4-FFF2-40B4-BE49-F238E27FC236}">
                <a16:creationId xmlns:a16="http://schemas.microsoft.com/office/drawing/2014/main" id="{E3F40D52-348B-AE73-9488-BEB644D025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0453" y="1556444"/>
            <a:ext cx="4119662" cy="2845339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D3F0BB-49E2-A61E-7C62-1C43B223E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181A-01B0-4CB8-8614-1473649F6741}" type="slidenum">
              <a:rPr lang="en-US" smtClean="0">
                <a:solidFill>
                  <a:schemeClr val="bg1"/>
                </a:solidFill>
              </a:rPr>
              <a:t>2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4" descr="A purple circle with black text&#10;&#10;Description automatically generated">
            <a:extLst>
              <a:ext uri="{FF2B5EF4-FFF2-40B4-BE49-F238E27FC236}">
                <a16:creationId xmlns:a16="http://schemas.microsoft.com/office/drawing/2014/main" id="{1AFD2C3C-F24A-1797-5C0D-4199F77B43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8153" y="2801881"/>
            <a:ext cx="2098728" cy="2098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1312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AD3FE0-8358-70D2-C1DE-01A86AD4E0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75CE6D-14D2-10FA-60AB-FF5922C7F8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21064"/>
            <a:ext cx="11010595" cy="1143000"/>
          </a:xfrm>
        </p:spPr>
        <p:txBody>
          <a:bodyPr/>
          <a:lstStyle/>
          <a:p>
            <a:r>
              <a:rPr lang="en-US" sz="2400" dirty="0"/>
              <a:t>Method 2 : Benchmark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2EFF2F-6ED4-3CE7-34C5-AE1BBC9A75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213" y="1481328"/>
            <a:ext cx="8952726" cy="3895344"/>
          </a:xfrm>
        </p:spPr>
        <p:txBody>
          <a:bodyPr>
            <a:normAutofit/>
          </a:bodyPr>
          <a:lstStyle/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E114EF-A0CC-8F73-12C4-97A7D618E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181A-01B0-4CB8-8614-1473649F6741}" type="slidenum">
              <a:rPr lang="en-US" smtClean="0"/>
              <a:pPr/>
              <a:t>20</a:t>
            </a:fld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37DD91E-FD0D-2AEB-EA1A-BE9DBF654FD1}"/>
              </a:ext>
            </a:extLst>
          </p:cNvPr>
          <p:cNvGraphicFramePr>
            <a:graphicFrameLocks noGrp="1"/>
          </p:cNvGraphicFramePr>
          <p:nvPr/>
        </p:nvGraphicFramePr>
        <p:xfrm>
          <a:off x="194572" y="507076"/>
          <a:ext cx="10886293" cy="52501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90481">
                  <a:extLst>
                    <a:ext uri="{9D8B030D-6E8A-4147-A177-3AD203B41FA5}">
                      <a16:colId xmlns:a16="http://schemas.microsoft.com/office/drawing/2014/main" val="1643565107"/>
                    </a:ext>
                  </a:extLst>
                </a:gridCol>
                <a:gridCol w="793751">
                  <a:extLst>
                    <a:ext uri="{9D8B030D-6E8A-4147-A177-3AD203B41FA5}">
                      <a16:colId xmlns:a16="http://schemas.microsoft.com/office/drawing/2014/main" val="731584528"/>
                    </a:ext>
                  </a:extLst>
                </a:gridCol>
                <a:gridCol w="2243111">
                  <a:extLst>
                    <a:ext uri="{9D8B030D-6E8A-4147-A177-3AD203B41FA5}">
                      <a16:colId xmlns:a16="http://schemas.microsoft.com/office/drawing/2014/main" val="3887048142"/>
                    </a:ext>
                  </a:extLst>
                </a:gridCol>
                <a:gridCol w="677717">
                  <a:extLst>
                    <a:ext uri="{9D8B030D-6E8A-4147-A177-3AD203B41FA5}">
                      <a16:colId xmlns:a16="http://schemas.microsoft.com/office/drawing/2014/main" val="3285545827"/>
                    </a:ext>
                  </a:extLst>
                </a:gridCol>
                <a:gridCol w="3516215">
                  <a:extLst>
                    <a:ext uri="{9D8B030D-6E8A-4147-A177-3AD203B41FA5}">
                      <a16:colId xmlns:a16="http://schemas.microsoft.com/office/drawing/2014/main" val="1729305009"/>
                    </a:ext>
                  </a:extLst>
                </a:gridCol>
                <a:gridCol w="665018">
                  <a:extLst>
                    <a:ext uri="{9D8B030D-6E8A-4147-A177-3AD203B41FA5}">
                      <a16:colId xmlns:a16="http://schemas.microsoft.com/office/drawing/2014/main" val="41382752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LV + AFP</a:t>
                      </a:r>
                    </a:p>
                    <a:p>
                      <a:pPr algn="l"/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MSS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JW +AFP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MSS</a:t>
                      </a:r>
                    </a:p>
                    <a:p>
                      <a:pPr algn="l"/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Cosine + AFP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MSS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32002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Aptos Narrow" panose="020B0004020202020204" pitchFamily="34" charset="0"/>
                        </a:rPr>
                        <a:t>b-cell lymphomas</a:t>
                      </a:r>
                      <a:r>
                        <a:rPr lang="en-US" sz="1000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;</a:t>
                      </a:r>
                      <a:r>
                        <a:rPr lang="en-US" sz="1000" b="0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Aptos Narrow" panose="020B0004020202020204" pitchFamily="34" charset="0"/>
                        </a:rPr>
                        <a:t> b cell lymphoma</a:t>
                      </a:r>
                      <a:r>
                        <a:rPr lang="en-US" sz="1000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;</a:t>
                      </a:r>
                      <a:r>
                        <a:rPr lang="en-US" sz="1000" b="0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Aptos Narrow" panose="020B0004020202020204" pitchFamily="34" charset="0"/>
                        </a:rPr>
                        <a:t> b cell lymphomas</a:t>
                      </a:r>
                      <a:r>
                        <a:rPr lang="en-US" sz="1000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;</a:t>
                      </a:r>
                      <a:r>
                        <a:rPr lang="en-US" sz="1000" b="0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</a:rPr>
                        <a:t>t cell lymphomas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Aptos Narrow" panose="020B0004020202020204" pitchFamily="34" charset="0"/>
                        </a:rPr>
                        <a:t>0.17460317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 cell lymphoma;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 cell lymphomas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  <a:p>
                      <a:pPr algn="l"/>
                      <a:endParaRPr lang="en-US" sz="1000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0.61032389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 cell lymphoma; b cell lymphomas; lymphoma, b cell</a:t>
                      </a: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0.4127977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4135079416"/>
                  </a:ext>
                </a:extLst>
              </a:tr>
              <a:tr h="22554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Aptos Narrow" panose="020B0004020202020204" pitchFamily="34" charset="0"/>
                        </a:rPr>
                        <a:t>unresectable lung carcinoma</a:t>
                      </a:r>
                      <a:r>
                        <a:rPr lang="en-US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</a:rPr>
                        <a:t>; prostate carcinoma; unresectable melanoma; unresectable nut carcinoma ;unresectable paraganglioma; </a:t>
                      </a:r>
                      <a:r>
                        <a:rPr lang="en-US" sz="1000" b="0" i="0" u="none" strike="noStrike" dirty="0" err="1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</a:rPr>
                        <a:t>resectable</a:t>
                      </a:r>
                      <a:r>
                        <a:rPr lang="en-US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</a:rPr>
                        <a:t> carcinoma; unresectable carcinoma; </a:t>
                      </a:r>
                      <a:r>
                        <a:rPr lang="en-US" sz="1000" b="0" i="0" u="none" strike="noStrike" dirty="0" err="1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</a:rPr>
                        <a:t>resectable</a:t>
                      </a:r>
                      <a:r>
                        <a:rPr lang="en-US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</a:rPr>
                        <a:t> sarcoma; unresectable sarcoma; unresectable cancer; intraductal carcinoma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Aptos Narrow" panose="020B0004020202020204" pitchFamily="34" charset="0"/>
                        </a:rPr>
                        <a:t>-0.1950234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unresectable lung carcinoma; </a:t>
                      </a:r>
                      <a:r>
                        <a:rPr lang="en-US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</a:rPr>
                        <a:t>unresectable nut carcinoma; unresectable vaginal </a:t>
                      </a:r>
                      <a:r>
                        <a:rPr lang="en-US" sz="1000" b="0" i="0" u="none" strike="noStrike" dirty="0" err="1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</a:rPr>
                        <a:t>carcinoma;unresectable</a:t>
                      </a:r>
                      <a:r>
                        <a:rPr lang="en-US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</a:rPr>
                        <a:t> lung carcinoid tumor</a:t>
                      </a: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0.19074195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unresectable lung carcinoma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96628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Aptos Narrow" panose="020B0004020202020204" pitchFamily="34" charset="0"/>
                        </a:rPr>
                        <a:t>liposarcoma ;</a:t>
                      </a:r>
                      <a:r>
                        <a:rPr lang="en-US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</a:rPr>
                        <a:t>fibrosarcoma; </a:t>
                      </a:r>
                      <a:r>
                        <a:rPr lang="en-US" sz="1000" b="0" i="0" u="none" strike="noStrike" dirty="0" err="1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</a:rPr>
                        <a:t>gliosarcoma</a:t>
                      </a:r>
                      <a:r>
                        <a:rPr lang="en-US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</a:rPr>
                        <a:t>; myosarcoma</a:t>
                      </a:r>
                      <a:r>
                        <a:rPr lang="en-US" sz="1000" b="0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Aptos Narrow" panose="020B0004020202020204" pitchFamily="34" charset="0"/>
                        </a:rPr>
                        <a:t>; liposarcomas</a:t>
                      </a:r>
                    </a:p>
                    <a:p>
                      <a:pPr algn="l" fontAlgn="b"/>
                      <a:endParaRPr lang="en-US" sz="1000" b="0" i="0" u="none" strike="noStrike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0.3225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Liposarcoma; </a:t>
                      </a:r>
                      <a:r>
                        <a:rPr lang="en-US" sz="1000" b="0" i="0" u="none" strike="noStrike" dirty="0" err="1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</a:rPr>
                        <a:t>Gliosarcoma</a:t>
                      </a:r>
                      <a:r>
                        <a:rPr lang="en-US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</a:rPr>
                        <a:t>; Myosarcoma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; liposarcoma, round cell</a:t>
                      </a:r>
                      <a:r>
                        <a:rPr lang="en-US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</a:rPr>
                        <a:t>; </a:t>
                      </a:r>
                      <a:r>
                        <a:rPr lang="en-US" sz="1000" b="0" i="0" u="none" strike="noStrike" dirty="0" err="1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</a:rPr>
                        <a:t>gliosarcoma</a:t>
                      </a:r>
                      <a:r>
                        <a:rPr lang="en-US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</a:rPr>
                        <a:t>, adult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; mixed liposarcoma; liposarcomas</a:t>
                      </a: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-0.1295667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10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liposarcoma;</a:t>
                      </a:r>
                      <a:r>
                        <a:rPr lang="en-US" sz="1000" b="0" i="0" u="none" strike="noStrike" kern="1200" dirty="0" err="1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synovial</a:t>
                      </a:r>
                      <a:r>
                        <a:rPr lang="en-US" sz="10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000" b="0" i="0" u="none" strike="noStrike" kern="1200" dirty="0" err="1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sarcoma;choroidal</a:t>
                      </a:r>
                      <a:r>
                        <a:rPr lang="en-US" sz="10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000" b="0" i="0" u="none" strike="noStrike" kern="1200" dirty="0" err="1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melanoma;myeloid</a:t>
                      </a:r>
                      <a:r>
                        <a:rPr lang="en-US" sz="10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000" b="0" i="0" u="none" strike="noStrike" kern="1200" dirty="0" err="1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sarcoma;advanced</a:t>
                      </a:r>
                      <a:r>
                        <a:rPr lang="en-US" sz="10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000" b="0" i="0" u="none" strike="noStrike" kern="1200" dirty="0" err="1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leiomyosarcoma;leiomyosarcoma</a:t>
                      </a:r>
                      <a:r>
                        <a:rPr lang="en-US" sz="10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of </a:t>
                      </a:r>
                      <a:r>
                        <a:rPr lang="en-US" sz="1000" b="0" i="0" u="none" strike="noStrike" kern="1200" dirty="0" err="1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ovary;adenocarcinoma</a:t>
                      </a:r>
                      <a:r>
                        <a:rPr lang="en-US" sz="10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of </a:t>
                      </a:r>
                      <a:r>
                        <a:rPr lang="en-US" sz="1000" b="0" i="0" u="none" strike="noStrike" kern="1200" dirty="0" err="1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ovary;solid</a:t>
                      </a:r>
                      <a:r>
                        <a:rPr lang="en-US" sz="10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alveolar </a:t>
                      </a:r>
                      <a:r>
                        <a:rPr lang="en-US" sz="1000" b="0" i="0" u="none" strike="noStrike" kern="1200" dirty="0" err="1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rhabdomyosarcoma;rhabdomyosarcoma</a:t>
                      </a:r>
                      <a:r>
                        <a:rPr lang="en-US" sz="10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1000" b="0" i="0" u="none" strike="noStrike" kern="1200" dirty="0" err="1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pelvic;sarcoma</a:t>
                      </a:r>
                      <a:r>
                        <a:rPr lang="en-US" sz="10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1000" b="0" i="0" u="none" strike="noStrike" kern="1200" dirty="0" err="1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myeloid;localized</a:t>
                      </a:r>
                      <a:r>
                        <a:rPr lang="en-US" sz="10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000" b="0" i="0" u="none" strike="noStrike" kern="1200" dirty="0" err="1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osteosarcoma</a:t>
                      </a:r>
                      <a:r>
                        <a:rPr lang="en-US" sz="10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;advanced</a:t>
                      </a:r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liposarcoma or </a:t>
                      </a:r>
                      <a:r>
                        <a:rPr lang="en-US" sz="10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leiomyosarcoma;</a:t>
                      </a:r>
                      <a:r>
                        <a:rPr lang="en-US" sz="1000" b="0" i="0" u="none" strike="noStrike" kern="1200" dirty="0" err="1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locally</a:t>
                      </a:r>
                      <a:r>
                        <a:rPr lang="en-US" sz="10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advanced myxofibrosarcoma</a:t>
                      </a:r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sz="10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leiomyosarcoma or </a:t>
                      </a:r>
                      <a:r>
                        <a:rPr lang="en-US" sz="1000" b="0" i="0" u="none" strike="noStrike" kern="1200" dirty="0" err="1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carcinosarcoma</a:t>
                      </a:r>
                      <a:r>
                        <a:rPr lang="en-US" sz="10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;advanced</a:t>
                      </a:r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or metastatic liposarcoma or </a:t>
                      </a:r>
                      <a:r>
                        <a:rPr lang="en-US" sz="10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leiomyosarcoma;</a:t>
                      </a:r>
                      <a:r>
                        <a:rPr lang="en-US" sz="1000" b="0" i="0" u="none" strike="noStrike" kern="1200" dirty="0" err="1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fusion-negative</a:t>
                      </a:r>
                      <a:r>
                        <a:rPr lang="en-US" sz="10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alveolar rhabdomyosarcoma ;cardiac </a:t>
                      </a:r>
                      <a:r>
                        <a:rPr lang="en-US" sz="1000" b="0" i="0" u="none" strike="noStrike" kern="1200" dirty="0" err="1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leiomyosarcoma;pleomorphic</a:t>
                      </a:r>
                      <a:r>
                        <a:rPr lang="en-US" sz="10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dermal sarcoma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-0.4821895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8083634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Aptos Narrow" panose="020B0004020202020204" pitchFamily="34" charset="0"/>
                        </a:rPr>
                        <a:t>cancer of the liver; </a:t>
                      </a:r>
                      <a:r>
                        <a:rPr lang="en-US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</a:rPr>
                        <a:t>cancer of the ureter; cancer of the kidney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Aptos Narrow" panose="020B0004020202020204" pitchFamily="34" charset="0"/>
                        </a:rPr>
                        <a:t>0.09780815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cancer of the 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liver;</a:t>
                      </a:r>
                      <a:r>
                        <a:rPr lang="en-US" sz="1000" b="0" i="0" u="none" strike="noStrike" dirty="0" err="1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</a:rPr>
                        <a:t>cancer</a:t>
                      </a:r>
                      <a:r>
                        <a:rPr lang="en-US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</a:rPr>
                        <a:t> of the ovary;</a:t>
                      </a: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</a:rPr>
                        <a:t>cancer of the </a:t>
                      </a:r>
                      <a:r>
                        <a:rPr lang="en-US" sz="1000" b="0" i="0" u="none" strike="noStrike" dirty="0" err="1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</a:rPr>
                        <a:t>larynx;cancer</a:t>
                      </a:r>
                      <a:r>
                        <a:rPr lang="en-US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</a:rPr>
                        <a:t> of the salivary gland; cancer of the oral cavity; cancer of head; cancer, other; cancer of ovary;</a:t>
                      </a: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</a:rPr>
                        <a:t>cancer of the pharynx; cancer of the biliary tract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-0.1121348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cancer of the liver; </a:t>
                      </a:r>
                      <a:r>
                        <a:rPr lang="en-US" sz="10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cancer of </a:t>
                      </a:r>
                      <a:r>
                        <a:rPr lang="en-US" sz="1000" b="0" i="0" u="none" strike="noStrike" kern="1200" dirty="0" err="1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cervix;cancer</a:t>
                      </a:r>
                      <a:r>
                        <a:rPr lang="en-US" sz="10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of the </a:t>
                      </a:r>
                      <a:r>
                        <a:rPr lang="en-US" sz="1000" b="0" i="0" u="none" strike="noStrike" kern="1200" dirty="0" err="1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rectum;cancer</a:t>
                      </a:r>
                      <a:r>
                        <a:rPr lang="en-US" sz="10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of the cervix ;stage iv cancer of the cervix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-0.3244073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4937997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Aptos Narrow" panose="020B0004020202020204" pitchFamily="34" charset="0"/>
                        </a:rPr>
                        <a:t>smoldering myeloma; </a:t>
                      </a:r>
                      <a:r>
                        <a:rPr lang="en-US" sz="1000" b="0" i="0" u="none" strike="noStrike" dirty="0" err="1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Aptos Narrow" panose="020B0004020202020204" pitchFamily="34" charset="0"/>
                        </a:rPr>
                        <a:t>smouldering</a:t>
                      </a:r>
                      <a:r>
                        <a:rPr lang="en-US" sz="1000" b="0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Aptos Narrow" panose="020B0004020202020204" pitchFamily="34" charset="0"/>
                        </a:rPr>
                        <a:t> myeloma</a:t>
                      </a:r>
                    </a:p>
                    <a:p>
                      <a:pPr algn="l" fontAlgn="b"/>
                      <a:endParaRPr lang="en-US" sz="1000" b="0" i="0" u="none" strike="noStrike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Aptos Narrow" panose="020B0004020202020204" pitchFamily="34" charset="0"/>
                        </a:rPr>
                        <a:t>0.88235294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smoldering myeloma; smoldering multiple myeloma; smoldering plasma cell myeloma; smoldering multiple myeloma (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smm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)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-0.062071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smoldering myeloma; 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smouldering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myeloma</a:t>
                      </a:r>
                    </a:p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0.78520413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2596835873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DC484E97-F31A-2A09-DF2A-DA4DF7EA60BA}"/>
              </a:ext>
            </a:extLst>
          </p:cNvPr>
          <p:cNvGraphicFramePr>
            <a:graphicFrameLocks noGrp="1"/>
          </p:cNvGraphicFramePr>
          <p:nvPr/>
        </p:nvGraphicFramePr>
        <p:xfrm>
          <a:off x="9576262" y="1550939"/>
          <a:ext cx="2273300" cy="812800"/>
        </p:xfrm>
        <a:graphic>
          <a:graphicData uri="http://schemas.openxmlformats.org/drawingml/2006/table">
            <a:tbl>
              <a:tblPr/>
              <a:tblGrid>
                <a:gridCol w="2273300">
                  <a:extLst>
                    <a:ext uri="{9D8B030D-6E8A-4147-A177-3AD203B41FA5}">
                      <a16:colId xmlns:a16="http://schemas.microsoft.com/office/drawing/2014/main" val="3453916462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265222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5114167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460340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8401855"/>
                  </a:ext>
                </a:extLst>
              </a:tr>
            </a:tbl>
          </a:graphicData>
        </a:graphic>
      </p:graphicFrame>
      <p:sp>
        <p:nvSpPr>
          <p:cNvPr id="8" name="Cloud 7">
            <a:extLst>
              <a:ext uri="{FF2B5EF4-FFF2-40B4-BE49-F238E27FC236}">
                <a16:creationId xmlns:a16="http://schemas.microsoft.com/office/drawing/2014/main" id="{2B748D84-09AC-73E6-E382-69468006F576}"/>
              </a:ext>
            </a:extLst>
          </p:cNvPr>
          <p:cNvSpPr/>
          <p:nvPr/>
        </p:nvSpPr>
        <p:spPr>
          <a:xfrm>
            <a:off x="1169322" y="3429000"/>
            <a:ext cx="3707477" cy="2223773"/>
          </a:xfrm>
          <a:prstGeom prst="cloud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Key point</a:t>
            </a:r>
            <a:r>
              <a:rPr lang="en-US" dirty="0"/>
              <a:t>: Edit distance + clustering still results in inconsistent grouping of tumors.</a:t>
            </a:r>
          </a:p>
        </p:txBody>
      </p:sp>
    </p:spTree>
    <p:extLst>
      <p:ext uri="{BB962C8B-B14F-4D97-AF65-F5344CB8AC3E}">
        <p14:creationId xmlns:p14="http://schemas.microsoft.com/office/powerpoint/2010/main" val="42353060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D50811-B06F-AABE-1F5E-B6614887A9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3A1C4-ADCB-C4AE-8420-A60C5120C8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82335"/>
            <a:ext cx="11010595" cy="1143000"/>
          </a:xfrm>
        </p:spPr>
        <p:txBody>
          <a:bodyPr/>
          <a:lstStyle/>
          <a:p>
            <a:r>
              <a:rPr lang="en-US" sz="2400" dirty="0"/>
              <a:t>Method 3 : Embedding + Clustering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61181F-03AC-C959-9153-59AC077002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7899" y="1481328"/>
            <a:ext cx="11010595" cy="3895344"/>
          </a:xfrm>
        </p:spPr>
        <p:txBody>
          <a:bodyPr>
            <a:normAutofit/>
          </a:bodyPr>
          <a:lstStyle/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304105-C456-4F45-9FA6-0B107B807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181A-01B0-4CB8-8614-1473649F6741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4AE201A-0D0D-03F4-EAB6-A67010822247}"/>
              </a:ext>
            </a:extLst>
          </p:cNvPr>
          <p:cNvSpPr/>
          <p:nvPr/>
        </p:nvSpPr>
        <p:spPr>
          <a:xfrm>
            <a:off x="3200399" y="1745970"/>
            <a:ext cx="999641" cy="15498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diagram of a process&#10;&#10;Description automatically generated with medium confidence">
            <a:extLst>
              <a:ext uri="{FF2B5EF4-FFF2-40B4-BE49-F238E27FC236}">
                <a16:creationId xmlns:a16="http://schemas.microsoft.com/office/drawing/2014/main" id="{C7396EFB-5D6D-BDAC-7B39-D67F97E024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99" y="1002260"/>
            <a:ext cx="10742441" cy="4057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2872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C9BAEF-F6F1-E65B-44AD-7721590CE2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07DED-E72E-C129-159B-BCD8B7EA6E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82335"/>
            <a:ext cx="11010595" cy="1143000"/>
          </a:xfrm>
        </p:spPr>
        <p:txBody>
          <a:bodyPr/>
          <a:lstStyle/>
          <a:p>
            <a:r>
              <a:rPr lang="en-US" sz="2400" dirty="0"/>
              <a:t>Method 3 : Embedding + Clustering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FCCD72-DCE6-8D09-D1E7-8A1714B71E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181A-01B0-4CB8-8614-1473649F6741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F5B9FD-F089-3B30-4B11-153CDCCB0777}"/>
              </a:ext>
            </a:extLst>
          </p:cNvPr>
          <p:cNvSpPr txBox="1"/>
          <p:nvPr/>
        </p:nvSpPr>
        <p:spPr>
          <a:xfrm>
            <a:off x="519193" y="860666"/>
            <a:ext cx="10806534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/>
              <a:t>Embeddings are low level, numeric representations of words or sentences. Words or sentences with similar meaning will have similar embedding.   </a:t>
            </a:r>
          </a:p>
          <a:p>
            <a:pPr algn="just"/>
            <a:endParaRPr lang="en-US" sz="24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/>
              <a:t>Open AI’s ADA 2.0 generates word embeddings that have 1536 dimensions.</a:t>
            </a:r>
          </a:p>
          <a:p>
            <a:pPr algn="just"/>
            <a:endParaRPr lang="en-US" sz="24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/>
              <a:t>Embeddings are normalized to length 1.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/>
              <a:t>Cost of generating embeddings for all tumors ~$6.00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35366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366309-B500-1F71-31E7-F3AB546030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04EA5-F1E0-96D0-8351-94EFAD0DCC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82335"/>
            <a:ext cx="11010595" cy="1143000"/>
          </a:xfrm>
        </p:spPr>
        <p:txBody>
          <a:bodyPr/>
          <a:lstStyle/>
          <a:p>
            <a:r>
              <a:rPr lang="en-US" sz="2400" dirty="0"/>
              <a:t>Method 3 : Embedding + Clustering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E5DB42-58D7-1C71-83BA-E4A4B3D040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7899" y="1481328"/>
            <a:ext cx="11010595" cy="3895344"/>
          </a:xfrm>
        </p:spPr>
        <p:txBody>
          <a:bodyPr>
            <a:normAutofit/>
          </a:bodyPr>
          <a:lstStyle/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AC81CD-69D1-F7F5-D524-7A0A308943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181A-01B0-4CB8-8614-1473649F6741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6" name="Content Placeholder 8" descr="A table of numbers with numbers on it&#10;&#10;Description automatically generated">
            <a:extLst>
              <a:ext uri="{FF2B5EF4-FFF2-40B4-BE49-F238E27FC236}">
                <a16:creationId xmlns:a16="http://schemas.microsoft.com/office/drawing/2014/main" id="{1D7B9F51-7570-0F5E-6567-D50C81B79B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228" y="545519"/>
            <a:ext cx="10761873" cy="5076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9988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D9061E-9646-FF48-C9C4-DC027C8AA0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FA6D10-4337-C99B-83CE-80626D4F44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82335"/>
            <a:ext cx="11010595" cy="1143000"/>
          </a:xfrm>
        </p:spPr>
        <p:txBody>
          <a:bodyPr/>
          <a:lstStyle/>
          <a:p>
            <a:r>
              <a:rPr lang="en-US" sz="2400" dirty="0"/>
              <a:t>Method 3 : Embedding + Clustering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2F328C-87C1-C954-0921-2E8E9AB47D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7899" y="1481328"/>
            <a:ext cx="11010595" cy="3895344"/>
          </a:xfrm>
        </p:spPr>
        <p:txBody>
          <a:bodyPr>
            <a:normAutofit/>
          </a:bodyPr>
          <a:lstStyle/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5A4D44-2D06-BDFE-5F3E-7F143E21E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181A-01B0-4CB8-8614-1473649F6741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8" name="Picture 7" descr="A diagram of a process&#10;&#10;Description automatically generated with medium confidence">
            <a:extLst>
              <a:ext uri="{FF2B5EF4-FFF2-40B4-BE49-F238E27FC236}">
                <a16:creationId xmlns:a16="http://schemas.microsoft.com/office/drawing/2014/main" id="{08CB8956-C952-C151-FF16-0ACD63BEC2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75" y="1157243"/>
            <a:ext cx="10742441" cy="405793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8252FDF-A3AF-A65F-C452-9D2A29230BA3}"/>
              </a:ext>
            </a:extLst>
          </p:cNvPr>
          <p:cNvSpPr/>
          <p:nvPr/>
        </p:nvSpPr>
        <p:spPr>
          <a:xfrm>
            <a:off x="4339525" y="1999281"/>
            <a:ext cx="3750590" cy="142971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4978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54315A-2164-B7E4-0654-A090BF3036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FA4D0-1B67-AD4B-2645-681202FF48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82335"/>
            <a:ext cx="11010595" cy="1143000"/>
          </a:xfrm>
        </p:spPr>
        <p:txBody>
          <a:bodyPr/>
          <a:lstStyle/>
          <a:p>
            <a:r>
              <a:rPr lang="en-US" sz="2400" dirty="0"/>
              <a:t>Method 3 : Embedding + Clustering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1AD638-9E0B-81A6-B279-63022CDAD1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7899" y="1481328"/>
            <a:ext cx="11010595" cy="3895344"/>
          </a:xfrm>
        </p:spPr>
        <p:txBody>
          <a:bodyPr>
            <a:normAutofit/>
          </a:bodyPr>
          <a:lstStyle/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560D7B-2ED4-0490-8E07-0F574E9D11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181A-01B0-4CB8-8614-1473649F6741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141510-CF53-990E-5950-5E89BB1D6234}"/>
              </a:ext>
            </a:extLst>
          </p:cNvPr>
          <p:cNvSpPr txBox="1"/>
          <p:nvPr/>
        </p:nvSpPr>
        <p:spPr>
          <a:xfrm>
            <a:off x="387458" y="682435"/>
            <a:ext cx="1039161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Affinity Propagation clustering in resulted in 1113 clusters.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Kmeans</a:t>
            </a:r>
            <a:r>
              <a:rPr lang="en-US" dirty="0"/>
              <a:t> clustering resulted in 6000 clusters. Euclidean distance was used as dissimilarity metric.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1" name="Picture 10" descr="A graph with black dots and numbers&#10;&#10;Description automatically generated">
            <a:extLst>
              <a:ext uri="{FF2B5EF4-FFF2-40B4-BE49-F238E27FC236}">
                <a16:creationId xmlns:a16="http://schemas.microsoft.com/office/drawing/2014/main" id="{1A5E8DC0-5380-1404-4806-B2775FB378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58" y="1538717"/>
            <a:ext cx="7031369" cy="4110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9773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45EA11-6D14-41B9-9A01-705894CC16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13A93-F856-9445-B4FC-AB46DEFDDE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21064"/>
            <a:ext cx="11010595" cy="1143000"/>
          </a:xfrm>
        </p:spPr>
        <p:txBody>
          <a:bodyPr/>
          <a:lstStyle/>
          <a:p>
            <a:r>
              <a:rPr lang="en-US" sz="1800" dirty="0"/>
              <a:t>Method 3 : Benchmark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186522-0A4F-5307-5583-43833C49CB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213" y="1481328"/>
            <a:ext cx="8952726" cy="3895344"/>
          </a:xfrm>
        </p:spPr>
        <p:txBody>
          <a:bodyPr>
            <a:normAutofit/>
          </a:bodyPr>
          <a:lstStyle/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879CF8-9FAF-CE9C-8943-DAC1924AF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181A-01B0-4CB8-8614-1473649F6741}" type="slidenum">
              <a:rPr lang="en-US" smtClean="0"/>
              <a:pPr/>
              <a:t>26</a:t>
            </a:fld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F2CA33E-4573-737F-D5FF-83BA000642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1055324"/>
              </p:ext>
            </p:extLst>
          </p:nvPr>
        </p:nvGraphicFramePr>
        <p:xfrm>
          <a:off x="510455" y="457200"/>
          <a:ext cx="10021770" cy="48075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75952">
                  <a:extLst>
                    <a:ext uri="{9D8B030D-6E8A-4147-A177-3AD203B41FA5}">
                      <a16:colId xmlns:a16="http://schemas.microsoft.com/office/drawing/2014/main" val="1643565107"/>
                    </a:ext>
                  </a:extLst>
                </a:gridCol>
                <a:gridCol w="1084109">
                  <a:extLst>
                    <a:ext uri="{9D8B030D-6E8A-4147-A177-3AD203B41FA5}">
                      <a16:colId xmlns:a16="http://schemas.microsoft.com/office/drawing/2014/main" val="731584528"/>
                    </a:ext>
                  </a:extLst>
                </a:gridCol>
                <a:gridCol w="3906982">
                  <a:extLst>
                    <a:ext uri="{9D8B030D-6E8A-4147-A177-3AD203B41FA5}">
                      <a16:colId xmlns:a16="http://schemas.microsoft.com/office/drawing/2014/main" val="3887048142"/>
                    </a:ext>
                  </a:extLst>
                </a:gridCol>
                <a:gridCol w="1454727">
                  <a:extLst>
                    <a:ext uri="{9D8B030D-6E8A-4147-A177-3AD203B41FA5}">
                      <a16:colId xmlns:a16="http://schemas.microsoft.com/office/drawing/2014/main" val="32855458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AFP Clusters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MSS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 err="1"/>
                        <a:t>Kmeans</a:t>
                      </a:r>
                      <a:r>
                        <a:rPr lang="en-US" sz="1000" dirty="0"/>
                        <a:t>  (K=6000)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MSS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32002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 cell lymphoma; b cell lymphoma (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bcl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); b cell lymphomas; b lineage lymphoblastic lymphoma; b-cell all; b-cell lymphoid cancer; b-cell lymphoma; b-cell lymphomas;</a:t>
                      </a: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b-cell lymphomas (phase 1); b-cell malignancy; b-cell neoplasm; b-cell small lymphocytic lymphoma; monoclonal b-cell lymphocytosis; other subtypes of b-cell lymphoma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-0.0162202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 cell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lymphoma;b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cell lymphoma (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bcl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) ;b cell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lymphomas;b-cell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lymphoid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cancer;b-cell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lymphoma;b-cell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lymphomas</a:t>
                      </a:r>
                    </a:p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0.23489899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4135079416"/>
                  </a:ext>
                </a:extLst>
              </a:tr>
              <a:tr h="225541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adult </a:t>
                      </a:r>
                      <a:r>
                        <a:rPr lang="en-US" sz="12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liposarcoma;childhood</a:t>
                      </a: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2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liposarcoma;liposarcoma</a:t>
                      </a: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liposarcoma of the </a:t>
                      </a:r>
                      <a:r>
                        <a:rPr lang="en-US" sz="12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thorax;liposarcoma</a:t>
                      </a: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, round cell;</a:t>
                      </a: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liposarcoma; mixed </a:t>
                      </a:r>
                      <a:r>
                        <a:rPr lang="en-US" sz="12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type;liposarcomas</a:t>
                      </a: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mixed </a:t>
                      </a:r>
                      <a:r>
                        <a:rPr lang="en-US" sz="12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liposarcoma;pleomorphic</a:t>
                      </a: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liposarcoma;</a:t>
                      </a: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virally mediated cancers and liposarcoma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-0.0223193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Liposarcoma ;adult liposarcoma; liposarcomas</a:t>
                      </a:r>
                    </a:p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0.1441252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28496628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unresectable lung carcinoma; unresectable lung non-small cell </a:t>
                      </a:r>
                      <a:r>
                        <a:rPr lang="en-US" sz="12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carcinoma;unresectable</a:t>
                      </a: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lung non-squamous non-small cell </a:t>
                      </a:r>
                      <a:r>
                        <a:rPr lang="en-US" sz="12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carcinoma;unresectable</a:t>
                      </a: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lung small cell </a:t>
                      </a:r>
                      <a:r>
                        <a:rPr lang="en-US" sz="12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carcinoma;unresectable</a:t>
                      </a: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non-small cell lung cancer (</a:t>
                      </a:r>
                      <a:r>
                        <a:rPr lang="en-US" sz="12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nsclc</a:t>
                      </a: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) and urothelial </a:t>
                      </a:r>
                      <a:r>
                        <a:rPr lang="en-US" sz="12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cancer;unresectable</a:t>
                      </a: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non-small cell lung </a:t>
                      </a:r>
                      <a:r>
                        <a:rPr lang="en-US" sz="12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carcinoma;unresectable</a:t>
                      </a: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stage iii non-small cell lung cancer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0.26030134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unresectable lung carcinoma; unresectable lung small cell carcinoma</a:t>
                      </a: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0.05125004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8083634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cancer of the liver; cancer of liver; liver cancer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0.42995898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cancer of liver; cancer of the liver; liver cancer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0.38949709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4937997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smoldering myeloma; smoldering multiple myeloma;</a:t>
                      </a: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smoldering multiple myeloma (</a:t>
                      </a:r>
                      <a:r>
                        <a:rPr lang="en-US" sz="12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smm</a:t>
                      </a: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); smoldering plasma cell myeloma; </a:t>
                      </a:r>
                      <a:r>
                        <a:rPr lang="en-US" sz="12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smouldering</a:t>
                      </a: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myeloma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0.272505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smoldering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myeloma;smoldering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multiple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myeloma;smoldering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multiple myeloma (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smm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);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smouldering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myeloma; high risk smoldering multiple myeloma; high-risk smoldering multiple myeloma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0.25361543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2596835873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1541ECB9-FA5F-3E86-66B1-F6E3328F9C8B}"/>
              </a:ext>
            </a:extLst>
          </p:cNvPr>
          <p:cNvGraphicFramePr>
            <a:graphicFrameLocks noGrp="1"/>
          </p:cNvGraphicFramePr>
          <p:nvPr/>
        </p:nvGraphicFramePr>
        <p:xfrm>
          <a:off x="9576262" y="1550939"/>
          <a:ext cx="2273300" cy="812800"/>
        </p:xfrm>
        <a:graphic>
          <a:graphicData uri="http://schemas.openxmlformats.org/drawingml/2006/table">
            <a:tbl>
              <a:tblPr/>
              <a:tblGrid>
                <a:gridCol w="2273300">
                  <a:extLst>
                    <a:ext uri="{9D8B030D-6E8A-4147-A177-3AD203B41FA5}">
                      <a16:colId xmlns:a16="http://schemas.microsoft.com/office/drawing/2014/main" val="3453916462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265222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5114167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460340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84018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93888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3A5847-9527-062D-27E7-58358897E1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9B8D4-E329-3E01-973B-132581FFBF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21064"/>
            <a:ext cx="11010595" cy="1143000"/>
          </a:xfrm>
        </p:spPr>
        <p:txBody>
          <a:bodyPr/>
          <a:lstStyle/>
          <a:p>
            <a:r>
              <a:rPr lang="en-US" sz="1800" dirty="0"/>
              <a:t>Method 3 : Benchmark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22F5F9-C302-AE97-DD07-CF59CAB7F3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213" y="1481328"/>
            <a:ext cx="8952726" cy="3895344"/>
          </a:xfrm>
        </p:spPr>
        <p:txBody>
          <a:bodyPr>
            <a:normAutofit/>
          </a:bodyPr>
          <a:lstStyle/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5B5B90-8444-667F-0C86-AC35CB382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181A-01B0-4CB8-8614-1473649F6741}" type="slidenum">
              <a:rPr lang="en-US" smtClean="0"/>
              <a:pPr/>
              <a:t>27</a:t>
            </a:fld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DE27D47-DA49-B81B-B55C-2F6D9BC990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2689457"/>
              </p:ext>
            </p:extLst>
          </p:nvPr>
        </p:nvGraphicFramePr>
        <p:xfrm>
          <a:off x="510455" y="457200"/>
          <a:ext cx="10021770" cy="48075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75952">
                  <a:extLst>
                    <a:ext uri="{9D8B030D-6E8A-4147-A177-3AD203B41FA5}">
                      <a16:colId xmlns:a16="http://schemas.microsoft.com/office/drawing/2014/main" val="1643565107"/>
                    </a:ext>
                  </a:extLst>
                </a:gridCol>
                <a:gridCol w="1084109">
                  <a:extLst>
                    <a:ext uri="{9D8B030D-6E8A-4147-A177-3AD203B41FA5}">
                      <a16:colId xmlns:a16="http://schemas.microsoft.com/office/drawing/2014/main" val="731584528"/>
                    </a:ext>
                  </a:extLst>
                </a:gridCol>
                <a:gridCol w="3906982">
                  <a:extLst>
                    <a:ext uri="{9D8B030D-6E8A-4147-A177-3AD203B41FA5}">
                      <a16:colId xmlns:a16="http://schemas.microsoft.com/office/drawing/2014/main" val="3887048142"/>
                    </a:ext>
                  </a:extLst>
                </a:gridCol>
                <a:gridCol w="1454727">
                  <a:extLst>
                    <a:ext uri="{9D8B030D-6E8A-4147-A177-3AD203B41FA5}">
                      <a16:colId xmlns:a16="http://schemas.microsoft.com/office/drawing/2014/main" val="32855458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AFP Clusters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MSS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 err="1"/>
                        <a:t>Kmeans</a:t>
                      </a:r>
                      <a:r>
                        <a:rPr lang="en-US" sz="1000" dirty="0"/>
                        <a:t>  (K=6000)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MSS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32002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 cell lymphoma; b cell lymphoma (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bcl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); b cell lymphomas; b lineage lymphoblastic lymphoma; b-cell all; b-cell lymphoid cancer; b-cell lymphoma; b-cell lymphomas;</a:t>
                      </a: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b-cell lymphomas (phase 1); b-cell malignancy; b-cell neoplasm; b-cell small lymphocytic lymphoma; monoclonal b-cell lymphocytosis; other subtypes of b-cell lymphoma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-0.0162202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 cell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lymphoma;b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cell lymphoma (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bcl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) ;b cell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lymphomas;b-cell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lymphoid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cancer;b-cell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lymphoma;b-cell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lymphomas</a:t>
                      </a:r>
                    </a:p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0.23489899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4135079416"/>
                  </a:ext>
                </a:extLst>
              </a:tr>
              <a:tr h="225541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adult </a:t>
                      </a:r>
                      <a:r>
                        <a:rPr lang="en-US" sz="12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liposarcoma;childhood</a:t>
                      </a: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2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liposarcoma;liposarcoma</a:t>
                      </a: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liposarcoma of the </a:t>
                      </a:r>
                      <a:r>
                        <a:rPr lang="en-US" sz="12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thorax;liposarcoma</a:t>
                      </a: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, round cell;</a:t>
                      </a: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liposarcoma; mixed </a:t>
                      </a:r>
                      <a:r>
                        <a:rPr lang="en-US" sz="12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type;liposarcomas</a:t>
                      </a: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mixed </a:t>
                      </a:r>
                      <a:r>
                        <a:rPr lang="en-US" sz="12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liposarcoma;pleomorphic</a:t>
                      </a: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liposarcoma;</a:t>
                      </a: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virally mediated cancers and liposarcoma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-0.0223193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Liposarcoma ;adult liposarcoma; liposarcomas</a:t>
                      </a:r>
                    </a:p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0.1441252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28496628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unresectable lung carcinoma; unresectable lung non-small cell </a:t>
                      </a:r>
                      <a:r>
                        <a:rPr lang="en-US" sz="12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carcinoma;unresectable</a:t>
                      </a: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lung non-squamous non-small cell </a:t>
                      </a:r>
                      <a:r>
                        <a:rPr lang="en-US" sz="12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carcinoma;unresectable</a:t>
                      </a: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lung small cell </a:t>
                      </a:r>
                      <a:r>
                        <a:rPr lang="en-US" sz="12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carcinoma;unresectable</a:t>
                      </a: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non-small cell lung cancer (</a:t>
                      </a:r>
                      <a:r>
                        <a:rPr lang="en-US" sz="12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nsclc</a:t>
                      </a: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) and urothelial </a:t>
                      </a:r>
                      <a:r>
                        <a:rPr lang="en-US" sz="12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cancer;unresectable</a:t>
                      </a: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non-small cell lung </a:t>
                      </a:r>
                      <a:r>
                        <a:rPr lang="en-US" sz="12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carcinoma;unresectable</a:t>
                      </a: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stage iii non-small cell lung cancer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0.26030134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unresectable lung carcinoma; unresectable lung small cell carcinoma</a:t>
                      </a: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0.05125004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8083634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cancer of the liver; cancer of liver; liver cancer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0.42995898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cancer of liver; cancer of the liver; liver cancer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0.38949709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4937997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smoldering myeloma; smoldering multiple myeloma;</a:t>
                      </a: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smoldering multiple myeloma (</a:t>
                      </a:r>
                      <a:r>
                        <a:rPr lang="en-US" sz="12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smm</a:t>
                      </a: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); smoldering plasma cell myeloma; </a:t>
                      </a:r>
                      <a:r>
                        <a:rPr lang="en-US" sz="12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smouldering</a:t>
                      </a: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myeloma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0.272505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smoldering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myeloma;smoldering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multiple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myeloma;smoldering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multiple myeloma (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smm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);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smouldering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myeloma; high risk smoldering multiple myeloma; high-risk smoldering multiple myeloma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0.25361543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2596835873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A7951F0D-F716-5853-9F9C-098BB29F1C52}"/>
              </a:ext>
            </a:extLst>
          </p:cNvPr>
          <p:cNvGraphicFramePr>
            <a:graphicFrameLocks noGrp="1"/>
          </p:cNvGraphicFramePr>
          <p:nvPr/>
        </p:nvGraphicFramePr>
        <p:xfrm>
          <a:off x="9576262" y="1550939"/>
          <a:ext cx="2273300" cy="812800"/>
        </p:xfrm>
        <a:graphic>
          <a:graphicData uri="http://schemas.openxmlformats.org/drawingml/2006/table">
            <a:tbl>
              <a:tblPr/>
              <a:tblGrid>
                <a:gridCol w="2273300">
                  <a:extLst>
                    <a:ext uri="{9D8B030D-6E8A-4147-A177-3AD203B41FA5}">
                      <a16:colId xmlns:a16="http://schemas.microsoft.com/office/drawing/2014/main" val="3453916462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265222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5114167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460340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8401855"/>
                  </a:ext>
                </a:extLst>
              </a:tr>
            </a:tbl>
          </a:graphicData>
        </a:graphic>
      </p:graphicFrame>
      <p:sp>
        <p:nvSpPr>
          <p:cNvPr id="6" name="Cloud 5">
            <a:extLst>
              <a:ext uri="{FF2B5EF4-FFF2-40B4-BE49-F238E27FC236}">
                <a16:creationId xmlns:a16="http://schemas.microsoft.com/office/drawing/2014/main" id="{297E2EB8-F8F7-2982-F889-2FF395C7D650}"/>
              </a:ext>
            </a:extLst>
          </p:cNvPr>
          <p:cNvSpPr/>
          <p:nvPr/>
        </p:nvSpPr>
        <p:spPr>
          <a:xfrm>
            <a:off x="845150" y="953940"/>
            <a:ext cx="3707477" cy="2223773"/>
          </a:xfrm>
          <a:prstGeom prst="cloud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Key point</a:t>
            </a:r>
            <a:r>
              <a:rPr lang="en-US" dirty="0"/>
              <a:t>: more consistent clusters compared to the methods involving edit distances.</a:t>
            </a:r>
          </a:p>
        </p:txBody>
      </p:sp>
    </p:spTree>
    <p:extLst>
      <p:ext uri="{BB962C8B-B14F-4D97-AF65-F5344CB8AC3E}">
        <p14:creationId xmlns:p14="http://schemas.microsoft.com/office/powerpoint/2010/main" val="8367115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B41946-D945-FA93-4F8C-2FF9B6B9F7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0E7984-5A26-05FC-6BBF-5330D0D2F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21064"/>
            <a:ext cx="11010595" cy="1143000"/>
          </a:xfrm>
        </p:spPr>
        <p:txBody>
          <a:bodyPr/>
          <a:lstStyle/>
          <a:p>
            <a:r>
              <a:rPr lang="en-US" sz="1800" dirty="0"/>
              <a:t>Method 3 : Benchmark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CD5005-B5B6-CC60-64D3-7957714776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213" y="1481328"/>
            <a:ext cx="8952726" cy="3895344"/>
          </a:xfrm>
        </p:spPr>
        <p:txBody>
          <a:bodyPr>
            <a:normAutofit/>
          </a:bodyPr>
          <a:lstStyle/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CD797B-3B7A-9E9E-4787-01BCCA9EC0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181A-01B0-4CB8-8614-1473649F6741}" type="slidenum">
              <a:rPr lang="en-US" smtClean="0"/>
              <a:pPr/>
              <a:t>28</a:t>
            </a:fld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AD2BC32-465E-A04F-130A-2E0FC65A64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6748714"/>
              </p:ext>
            </p:extLst>
          </p:nvPr>
        </p:nvGraphicFramePr>
        <p:xfrm>
          <a:off x="510455" y="457200"/>
          <a:ext cx="10021770" cy="48075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75952">
                  <a:extLst>
                    <a:ext uri="{9D8B030D-6E8A-4147-A177-3AD203B41FA5}">
                      <a16:colId xmlns:a16="http://schemas.microsoft.com/office/drawing/2014/main" val="1643565107"/>
                    </a:ext>
                  </a:extLst>
                </a:gridCol>
                <a:gridCol w="1084109">
                  <a:extLst>
                    <a:ext uri="{9D8B030D-6E8A-4147-A177-3AD203B41FA5}">
                      <a16:colId xmlns:a16="http://schemas.microsoft.com/office/drawing/2014/main" val="731584528"/>
                    </a:ext>
                  </a:extLst>
                </a:gridCol>
                <a:gridCol w="3906982">
                  <a:extLst>
                    <a:ext uri="{9D8B030D-6E8A-4147-A177-3AD203B41FA5}">
                      <a16:colId xmlns:a16="http://schemas.microsoft.com/office/drawing/2014/main" val="3887048142"/>
                    </a:ext>
                  </a:extLst>
                </a:gridCol>
                <a:gridCol w="1454727">
                  <a:extLst>
                    <a:ext uri="{9D8B030D-6E8A-4147-A177-3AD203B41FA5}">
                      <a16:colId xmlns:a16="http://schemas.microsoft.com/office/drawing/2014/main" val="32855458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AFP Clusters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MSS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 err="1"/>
                        <a:t>Kmeans</a:t>
                      </a:r>
                      <a:r>
                        <a:rPr lang="en-US" sz="1000" dirty="0"/>
                        <a:t>  (K=6000)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MSS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32002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 cell lymphoma; b cell lymphoma (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bcl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); b cell lymphomas; b lineage lymphoblastic lymphoma; b-cell all; b-cell lymphoid cancer; b-cell lymphoma; b-cell lymphomas;</a:t>
                      </a: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b-cell lymphomas (phase 1); b-cell malignancy; b-cell neoplasm; b-cell small lymphocytic lymphoma; monoclonal b-cell lymphocytosis; other subtypes of b-cell lymphoma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-0.0162202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 cell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lymphoma;b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cell lymphoma (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bcl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) ;b cell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lymphomas;b-cell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lymphoid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cancer;b-cell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lymphoma;b-cell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lymphomas</a:t>
                      </a:r>
                    </a:p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0.23489899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4135079416"/>
                  </a:ext>
                </a:extLst>
              </a:tr>
              <a:tr h="225541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adult </a:t>
                      </a:r>
                      <a:r>
                        <a:rPr lang="en-US" sz="12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liposarcoma;childhood</a:t>
                      </a: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2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liposarcoma;liposarcoma</a:t>
                      </a: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liposarcoma of the </a:t>
                      </a:r>
                      <a:r>
                        <a:rPr lang="en-US" sz="12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thorax;liposarcoma</a:t>
                      </a: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, round cell;</a:t>
                      </a: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liposarcoma; mixed </a:t>
                      </a:r>
                      <a:r>
                        <a:rPr lang="en-US" sz="12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type;liposarcomas</a:t>
                      </a: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mixed </a:t>
                      </a:r>
                      <a:r>
                        <a:rPr lang="en-US" sz="12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liposarcoma;pleomorphic</a:t>
                      </a: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liposarcoma;</a:t>
                      </a: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virally mediated cancers and liposarcoma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-0.0223193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Liposarcoma ;adult liposarcoma; liposarcomas</a:t>
                      </a:r>
                    </a:p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0.1441252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28496628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unresectable lung carcinoma; unresectable lung non-small cell </a:t>
                      </a:r>
                      <a:r>
                        <a:rPr lang="en-US" sz="12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carcinoma;unresectable</a:t>
                      </a: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lung non-squamous non-small cell </a:t>
                      </a:r>
                      <a:r>
                        <a:rPr lang="en-US" sz="12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carcinoma;unresectable</a:t>
                      </a: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lung small cell </a:t>
                      </a:r>
                      <a:r>
                        <a:rPr lang="en-US" sz="12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carcinoma;unresectable</a:t>
                      </a: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non-small cell lung cancer (</a:t>
                      </a:r>
                      <a:r>
                        <a:rPr lang="en-US" sz="12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nsclc</a:t>
                      </a: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) and urothelial </a:t>
                      </a:r>
                      <a:r>
                        <a:rPr lang="en-US" sz="12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cancer;unresectable</a:t>
                      </a: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non-small cell lung </a:t>
                      </a:r>
                      <a:r>
                        <a:rPr lang="en-US" sz="12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carcinoma;unresectable</a:t>
                      </a: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stage iii non-small cell lung cancer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0.26030134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unresectable lung carcinoma; unresectable lung small cell carcinoma</a:t>
                      </a: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0.05125004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8083634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cancer of the liver; cancer of liver; liver cancer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0.42995898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cancer of liver; cancer of the liver; liver cancer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0.38949709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4937997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smoldering myeloma; smoldering multiple myeloma;</a:t>
                      </a: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smoldering multiple myeloma (</a:t>
                      </a:r>
                      <a:r>
                        <a:rPr lang="en-US" sz="12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smm</a:t>
                      </a: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); smoldering plasma cell myeloma; </a:t>
                      </a:r>
                      <a:r>
                        <a:rPr lang="en-US" sz="12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smouldering</a:t>
                      </a: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myeloma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0.272505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smoldering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myeloma;smoldering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multiple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myeloma;smoldering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multiple myeloma (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smm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);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smouldering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myeloma; high risk smoldering multiple myeloma; high-risk smoldering multiple myeloma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0.25361543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2596835873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52C2A8B8-9B2A-DBE3-4DD6-2A15C85FE131}"/>
              </a:ext>
            </a:extLst>
          </p:cNvPr>
          <p:cNvGraphicFramePr>
            <a:graphicFrameLocks noGrp="1"/>
          </p:cNvGraphicFramePr>
          <p:nvPr/>
        </p:nvGraphicFramePr>
        <p:xfrm>
          <a:off x="9576262" y="1550939"/>
          <a:ext cx="2273300" cy="812800"/>
        </p:xfrm>
        <a:graphic>
          <a:graphicData uri="http://schemas.openxmlformats.org/drawingml/2006/table">
            <a:tbl>
              <a:tblPr/>
              <a:tblGrid>
                <a:gridCol w="2273300">
                  <a:extLst>
                    <a:ext uri="{9D8B030D-6E8A-4147-A177-3AD203B41FA5}">
                      <a16:colId xmlns:a16="http://schemas.microsoft.com/office/drawing/2014/main" val="3453916462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265222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5114167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460340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8401855"/>
                  </a:ext>
                </a:extLst>
              </a:tr>
            </a:tbl>
          </a:graphicData>
        </a:graphic>
      </p:graphicFrame>
      <p:sp>
        <p:nvSpPr>
          <p:cNvPr id="6" name="Cloud 5">
            <a:extLst>
              <a:ext uri="{FF2B5EF4-FFF2-40B4-BE49-F238E27FC236}">
                <a16:creationId xmlns:a16="http://schemas.microsoft.com/office/drawing/2014/main" id="{74E4BFE1-8650-7607-A8B9-272573D32C13}"/>
              </a:ext>
            </a:extLst>
          </p:cNvPr>
          <p:cNvSpPr/>
          <p:nvPr/>
        </p:nvSpPr>
        <p:spPr>
          <a:xfrm>
            <a:off x="845150" y="953940"/>
            <a:ext cx="3707477" cy="2223773"/>
          </a:xfrm>
          <a:prstGeom prst="cloud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Key point</a:t>
            </a:r>
            <a:r>
              <a:rPr lang="en-US" dirty="0"/>
              <a:t>: more consistent clusters compared to the methods involving edit distances.</a:t>
            </a:r>
          </a:p>
        </p:txBody>
      </p:sp>
      <p:sp>
        <p:nvSpPr>
          <p:cNvPr id="8" name="Cloud 7">
            <a:extLst>
              <a:ext uri="{FF2B5EF4-FFF2-40B4-BE49-F238E27FC236}">
                <a16:creationId xmlns:a16="http://schemas.microsoft.com/office/drawing/2014/main" id="{0641CCDC-D2C6-651F-07B4-CBF8BE925468}"/>
              </a:ext>
            </a:extLst>
          </p:cNvPr>
          <p:cNvSpPr/>
          <p:nvPr/>
        </p:nvSpPr>
        <p:spPr>
          <a:xfrm>
            <a:off x="6343877" y="1749105"/>
            <a:ext cx="3707477" cy="2223773"/>
          </a:xfrm>
          <a:prstGeom prst="cloud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Key point</a:t>
            </a:r>
            <a:r>
              <a:rPr lang="en-US" dirty="0"/>
              <a:t>: AF cluster can detect string variations and group them together.</a:t>
            </a:r>
          </a:p>
        </p:txBody>
      </p:sp>
    </p:spTree>
    <p:extLst>
      <p:ext uri="{BB962C8B-B14F-4D97-AF65-F5344CB8AC3E}">
        <p14:creationId xmlns:p14="http://schemas.microsoft.com/office/powerpoint/2010/main" val="2202600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1492C0-2CC1-FCFA-6235-0DA8C1FC25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6A4DF-C71E-C232-DAF0-3122477969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82335"/>
            <a:ext cx="11010595" cy="1143000"/>
          </a:xfrm>
        </p:spPr>
        <p:txBody>
          <a:bodyPr/>
          <a:lstStyle/>
          <a:p>
            <a:r>
              <a:rPr lang="en-US" sz="2400" dirty="0"/>
              <a:t>Standardization Method 3 : Standardization Step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46AAA6-2E2D-33B2-9692-5D3A652310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7899" y="1481328"/>
            <a:ext cx="11010595" cy="3895344"/>
          </a:xfrm>
        </p:spPr>
        <p:txBody>
          <a:bodyPr>
            <a:normAutofit/>
          </a:bodyPr>
          <a:lstStyle/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568D83-BA0B-0A2C-EDC1-6AED3B355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181A-01B0-4CB8-8614-1473649F6741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AF549F-0283-8189-3400-7C345E81B108}"/>
              </a:ext>
            </a:extLst>
          </p:cNvPr>
          <p:cNvSpPr txBox="1"/>
          <p:nvPr/>
        </p:nvSpPr>
        <p:spPr>
          <a:xfrm>
            <a:off x="387458" y="682435"/>
            <a:ext cx="1039161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6" name="Picture 5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B60EF642-8440-850F-4497-05C491EC69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15" y="602970"/>
            <a:ext cx="10578634" cy="463404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667E5BA-D80F-DA7E-3E82-74DC80587F70}"/>
              </a:ext>
            </a:extLst>
          </p:cNvPr>
          <p:cNvSpPr/>
          <p:nvPr/>
        </p:nvSpPr>
        <p:spPr>
          <a:xfrm>
            <a:off x="7857641" y="1061634"/>
            <a:ext cx="2634712" cy="308416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862428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628" y="83425"/>
            <a:ext cx="10651402" cy="1143000"/>
          </a:xfrm>
        </p:spPr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181A-01B0-4CB8-8614-1473649F6741}" type="slidenum">
              <a:rPr lang="en-US" smtClean="0">
                <a:solidFill>
                  <a:schemeClr val="bg1"/>
                </a:solidFill>
              </a:rPr>
              <a:t>3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2" name="Content Placeholder 11" descr="A diagram of a diagram of different types of drugs&#10;&#10;Description automatically generated">
            <a:extLst>
              <a:ext uri="{FF2B5EF4-FFF2-40B4-BE49-F238E27FC236}">
                <a16:creationId xmlns:a16="http://schemas.microsoft.com/office/drawing/2014/main" id="{E2EDEF06-8B9F-091F-E87D-6B26227F74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6299" y="0"/>
            <a:ext cx="7560133" cy="5596128"/>
          </a:xfrm>
        </p:spPr>
      </p:pic>
      <p:pic>
        <p:nvPicPr>
          <p:cNvPr id="3" name="Picture 2" descr="A purple circle with black text&#10;&#10;Description automatically generated">
            <a:extLst>
              <a:ext uri="{FF2B5EF4-FFF2-40B4-BE49-F238E27FC236}">
                <a16:creationId xmlns:a16="http://schemas.microsoft.com/office/drawing/2014/main" id="{678CCD81-73A6-9CA4-60EB-65817745A3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8276" y="2488702"/>
            <a:ext cx="1958090" cy="195809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5507D85-B229-3F5A-CCBD-67AB25CAAA87}"/>
              </a:ext>
            </a:extLst>
          </p:cNvPr>
          <p:cNvSpPr/>
          <p:nvPr/>
        </p:nvSpPr>
        <p:spPr>
          <a:xfrm>
            <a:off x="1139125" y="3332135"/>
            <a:ext cx="1108128" cy="27620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Targets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7CAAE1A-02AD-A130-E2CE-616F6922FC05}"/>
              </a:ext>
            </a:extLst>
          </p:cNvPr>
          <p:cNvSpPr/>
          <p:nvPr/>
        </p:nvSpPr>
        <p:spPr>
          <a:xfrm>
            <a:off x="9544904" y="2996966"/>
            <a:ext cx="1108128" cy="27620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Drugs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2A3DF88-E52A-6891-2499-D7C99E7F965B}"/>
              </a:ext>
            </a:extLst>
          </p:cNvPr>
          <p:cNvSpPr/>
          <p:nvPr/>
        </p:nvSpPr>
        <p:spPr>
          <a:xfrm>
            <a:off x="9544904" y="3375600"/>
            <a:ext cx="1108128" cy="27620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Diseases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1C17DA2-6863-53A9-0982-6B8DD279DC61}"/>
              </a:ext>
            </a:extLst>
          </p:cNvPr>
          <p:cNvSpPr/>
          <p:nvPr/>
        </p:nvSpPr>
        <p:spPr>
          <a:xfrm>
            <a:off x="6511250" y="314451"/>
            <a:ext cx="1547870" cy="27620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Target -Disease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033AED8-7EB4-4682-AEAE-0DB0C4D8B016}"/>
              </a:ext>
            </a:extLst>
          </p:cNvPr>
          <p:cNvSpPr/>
          <p:nvPr/>
        </p:nvSpPr>
        <p:spPr>
          <a:xfrm>
            <a:off x="6604240" y="5172230"/>
            <a:ext cx="1454880" cy="27620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Target -Drug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5D9B6C9-8123-B0C5-B35A-7AC17D59E7F4}"/>
              </a:ext>
            </a:extLst>
          </p:cNvPr>
          <p:cNvSpPr/>
          <p:nvPr/>
        </p:nvSpPr>
        <p:spPr>
          <a:xfrm>
            <a:off x="6604240" y="4752993"/>
            <a:ext cx="1454880" cy="27620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Target -Disease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F7F923C-5718-3659-FCAA-CABDF3693F52}"/>
              </a:ext>
            </a:extLst>
          </p:cNvPr>
          <p:cNvSpPr/>
          <p:nvPr/>
        </p:nvSpPr>
        <p:spPr>
          <a:xfrm>
            <a:off x="6511250" y="738349"/>
            <a:ext cx="1547870" cy="27620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Target -Drug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7288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792F1A-C2E3-7378-83EA-79435FE471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6B68CB-743E-31FB-5CAB-2F1E3D2D55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82335"/>
            <a:ext cx="11010595" cy="1143000"/>
          </a:xfrm>
        </p:spPr>
        <p:txBody>
          <a:bodyPr/>
          <a:lstStyle/>
          <a:p>
            <a:r>
              <a:rPr lang="en-US" sz="2400" dirty="0"/>
              <a:t>Standardization Method 3 : Standardization Step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08BC71-D445-2533-3099-A5F851FB70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7899" y="1481328"/>
            <a:ext cx="11010595" cy="3895344"/>
          </a:xfrm>
        </p:spPr>
        <p:txBody>
          <a:bodyPr>
            <a:normAutofit/>
          </a:bodyPr>
          <a:lstStyle/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B18585-6455-AEEE-7259-ABC4FA07C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181A-01B0-4CB8-8614-1473649F6741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6D42E3-D1E6-2311-C942-D1A54E0BB2B2}"/>
              </a:ext>
            </a:extLst>
          </p:cNvPr>
          <p:cNvSpPr txBox="1"/>
          <p:nvPr/>
        </p:nvSpPr>
        <p:spPr>
          <a:xfrm>
            <a:off x="387458" y="682435"/>
            <a:ext cx="1039161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7" name="Picture 16" descr="A diagram of clustering&#10;&#10;Description automatically generated">
            <a:extLst>
              <a:ext uri="{FF2B5EF4-FFF2-40B4-BE49-F238E27FC236}">
                <a16:creationId xmlns:a16="http://schemas.microsoft.com/office/drawing/2014/main" id="{33AB10EB-83A3-9BAB-2F06-1CD95DD182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1856" y="234920"/>
            <a:ext cx="7772400" cy="3587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8639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5F2903-C3B2-BBF8-3DA0-0B8062CE0C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ED611-BA02-2813-9B1D-EB9D5F407E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82335"/>
            <a:ext cx="11010595" cy="1143000"/>
          </a:xfrm>
        </p:spPr>
        <p:txBody>
          <a:bodyPr/>
          <a:lstStyle/>
          <a:p>
            <a:r>
              <a:rPr lang="en-US" sz="2000" dirty="0"/>
              <a:t>Standardization Method 3 : Standardization Step BENCHMARK Tumors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016E0A-8EFC-AB90-04D8-27DBD869B7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7899" y="1481328"/>
            <a:ext cx="11010595" cy="3895344"/>
          </a:xfrm>
        </p:spPr>
        <p:txBody>
          <a:bodyPr>
            <a:normAutofit/>
          </a:bodyPr>
          <a:lstStyle/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B84CB5-9408-5C75-E16D-2EA4E3990E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181A-01B0-4CB8-8614-1473649F6741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17E530-7FCF-6143-BBB2-C0DBB4CF172F}"/>
              </a:ext>
            </a:extLst>
          </p:cNvPr>
          <p:cNvSpPr txBox="1"/>
          <p:nvPr/>
        </p:nvSpPr>
        <p:spPr>
          <a:xfrm>
            <a:off x="387458" y="641186"/>
            <a:ext cx="1039161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81D8C95A-5AE8-7440-97C7-20FFBF3DBC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7428906"/>
              </p:ext>
            </p:extLst>
          </p:nvPr>
        </p:nvGraphicFramePr>
        <p:xfrm>
          <a:off x="25831" y="1784187"/>
          <a:ext cx="5239856" cy="38163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61998">
                  <a:extLst>
                    <a:ext uri="{9D8B030D-6E8A-4147-A177-3AD203B41FA5}">
                      <a16:colId xmlns:a16="http://schemas.microsoft.com/office/drawing/2014/main" val="2735111632"/>
                    </a:ext>
                  </a:extLst>
                </a:gridCol>
                <a:gridCol w="648740">
                  <a:extLst>
                    <a:ext uri="{9D8B030D-6E8A-4147-A177-3AD203B41FA5}">
                      <a16:colId xmlns:a16="http://schemas.microsoft.com/office/drawing/2014/main" val="1566742645"/>
                    </a:ext>
                  </a:extLst>
                </a:gridCol>
                <a:gridCol w="1329118">
                  <a:extLst>
                    <a:ext uri="{9D8B030D-6E8A-4147-A177-3AD203B41FA5}">
                      <a16:colId xmlns:a16="http://schemas.microsoft.com/office/drawing/2014/main" val="2643312842"/>
                    </a:ext>
                  </a:extLst>
                </a:gridCol>
              </a:tblGrid>
              <a:tr h="226189"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AFP Clusters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MSS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Cluster Label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9368835"/>
                  </a:ext>
                </a:extLst>
              </a:tr>
              <a:tr h="857043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 cell lymphoma; b cell lymphoma (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bcl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); b cell lymphomas; b lineage lymphoblastic lymphoma; b-cell all; b-cell lymphoid cancer; b-cell lymphoma; b-cell lymphomas;</a:t>
                      </a: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b-cell lymphomas (phase 1); b-cell malignancy; b-cell neoplasm; b-cell small lymphocytic lymphoma; monoclonal b-cell lymphocytosis; other subtypes of b-cell lymphoma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-0.0162202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effectLst/>
                        </a:rPr>
                        <a:t>b-cell lymphomas</a:t>
                      </a:r>
                    </a:p>
                  </a:txBody>
                  <a:tcPr marL="47625" marR="47625" marT="38100" marB="38100"/>
                </a:tc>
                <a:extLst>
                  <a:ext uri="{0D108BD9-81ED-4DB2-BD59-A6C34878D82A}">
                    <a16:rowId xmlns:a16="http://schemas.microsoft.com/office/drawing/2014/main" val="3200607949"/>
                  </a:ext>
                </a:extLst>
              </a:tr>
              <a:tr h="715675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adult </a:t>
                      </a:r>
                      <a:r>
                        <a:rPr lang="en-US" sz="10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liposarcoma;childhood</a:t>
                      </a:r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0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liposarcoma;liposarcoma</a:t>
                      </a:r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liposarcoma of the </a:t>
                      </a:r>
                      <a:r>
                        <a:rPr lang="en-US" sz="10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thorax;liposarcoma</a:t>
                      </a:r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, round cell;</a:t>
                      </a: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liposarcoma; mixed </a:t>
                      </a:r>
                      <a:r>
                        <a:rPr lang="en-US" sz="10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type;liposarcomas</a:t>
                      </a:r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mixed </a:t>
                      </a:r>
                      <a:r>
                        <a:rPr lang="en-US" sz="10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liposarcoma;pleomorphic</a:t>
                      </a:r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liposarcoma;</a:t>
                      </a: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virally mediated cancers and liposarcoma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-0.0223193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liposarcoma</a:t>
                      </a:r>
                      <a:endParaRPr lang="en-US" sz="1000" b="1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7625" marR="47625" marT="38100" marB="38100"/>
                </a:tc>
                <a:extLst>
                  <a:ext uri="{0D108BD9-81ED-4DB2-BD59-A6C34878D82A}">
                    <a16:rowId xmlns:a16="http://schemas.microsoft.com/office/drawing/2014/main" val="3041195686"/>
                  </a:ext>
                </a:extLst>
              </a:tr>
              <a:tr h="857043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unresectable lung carcinoma; unresectable lung non-small cell </a:t>
                      </a:r>
                      <a:r>
                        <a:rPr lang="en-US" sz="10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carcinoma;unresectable</a:t>
                      </a:r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lung non-squamous non-small cell </a:t>
                      </a:r>
                      <a:r>
                        <a:rPr lang="en-US" sz="10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carcinoma;unresectable</a:t>
                      </a:r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lung small cell </a:t>
                      </a:r>
                      <a:r>
                        <a:rPr lang="en-US" sz="10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carcinoma;unresectable</a:t>
                      </a:r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non-small cell lung cancer (</a:t>
                      </a:r>
                      <a:r>
                        <a:rPr lang="en-US" sz="10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nsclc</a:t>
                      </a:r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) and urothelial </a:t>
                      </a:r>
                      <a:r>
                        <a:rPr lang="en-US" sz="10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cancer;unresectable</a:t>
                      </a:r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non-small cell lung </a:t>
                      </a:r>
                      <a:r>
                        <a:rPr lang="en-US" sz="10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carcinoma;unresectable</a:t>
                      </a:r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stage iii non-small cell lung cancer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0.26030134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effectLst/>
                        </a:rPr>
                        <a:t>non-small cell lung carcinoma</a:t>
                      </a:r>
                    </a:p>
                  </a:txBody>
                  <a:tcPr marL="47625" marR="47625" marT="38100" marB="38100"/>
                </a:tc>
                <a:extLst>
                  <a:ext uri="{0D108BD9-81ED-4DB2-BD59-A6C34878D82A}">
                    <a16:rowId xmlns:a16="http://schemas.microsoft.com/office/drawing/2014/main" val="1577559266"/>
                  </a:ext>
                </a:extLst>
              </a:tr>
              <a:tr h="212052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cancer of the liver; cancer of liver; liver cancer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0.42995898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effectLst/>
                        </a:rPr>
                        <a:t>liver </a:t>
                      </a:r>
                      <a:r>
                        <a:rPr lang="en-US" sz="1000" dirty="0" err="1">
                          <a:effectLst/>
                        </a:rPr>
                        <a:t>tumours</a:t>
                      </a:r>
                      <a:endParaRPr lang="en-US" sz="1000" dirty="0">
                        <a:effectLst/>
                      </a:endParaRPr>
                    </a:p>
                  </a:txBody>
                  <a:tcPr marL="47625" marR="47625" marT="38100" marB="38100"/>
                </a:tc>
                <a:extLst>
                  <a:ext uri="{0D108BD9-81ED-4DB2-BD59-A6C34878D82A}">
                    <a16:rowId xmlns:a16="http://schemas.microsoft.com/office/drawing/2014/main" val="2617699796"/>
                  </a:ext>
                </a:extLst>
              </a:tr>
              <a:tr h="724485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smoldering myeloma; smoldering multiple myeloma;</a:t>
                      </a: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smoldering multiple myeloma (</a:t>
                      </a:r>
                      <a:r>
                        <a:rPr lang="en-US" sz="10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smm</a:t>
                      </a:r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); smoldering plasma cell myeloma; </a:t>
                      </a:r>
                      <a:r>
                        <a:rPr lang="en-US" sz="10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smouldering</a:t>
                      </a:r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myeloma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0.272505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effectLst/>
                        </a:rPr>
                        <a:t>smoldering plasma cell myeloma</a:t>
                      </a:r>
                    </a:p>
                  </a:txBody>
                  <a:tcPr marL="47625" marR="47625" marT="38100" marB="38100"/>
                </a:tc>
                <a:extLst>
                  <a:ext uri="{0D108BD9-81ED-4DB2-BD59-A6C34878D82A}">
                    <a16:rowId xmlns:a16="http://schemas.microsoft.com/office/drawing/2014/main" val="2299907004"/>
                  </a:ext>
                </a:extLst>
              </a:tr>
            </a:tbl>
          </a:graphicData>
        </a:graphic>
      </p:graphicFrame>
      <p:pic>
        <p:nvPicPr>
          <p:cNvPr id="10" name="Picture 9" descr="A diagram of clustering&#10;&#10;Description automatically generated">
            <a:extLst>
              <a:ext uri="{FF2B5EF4-FFF2-40B4-BE49-F238E27FC236}">
                <a16:creationId xmlns:a16="http://schemas.microsoft.com/office/drawing/2014/main" id="{E2E45E1F-609F-05FC-1B1E-2C6BEB89EA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1856" y="234920"/>
            <a:ext cx="7772400" cy="3587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5134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DDDF48-C439-5AC5-B243-6913B4A8E3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CBC7CA-0C78-636C-BDDF-28B60A3DA0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82335"/>
            <a:ext cx="11010595" cy="1143000"/>
          </a:xfrm>
        </p:spPr>
        <p:txBody>
          <a:bodyPr/>
          <a:lstStyle/>
          <a:p>
            <a:r>
              <a:rPr lang="en-US" sz="2000" dirty="0"/>
              <a:t>Standardization Method 3 : Standardization Step Hematological Tumors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5E3EDA-311C-7A0A-49D5-B1F06DD579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7899" y="1481328"/>
            <a:ext cx="11010595" cy="3895344"/>
          </a:xfrm>
        </p:spPr>
        <p:txBody>
          <a:bodyPr>
            <a:normAutofit/>
          </a:bodyPr>
          <a:lstStyle/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142737-A091-E9E4-3415-D06817308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181A-01B0-4CB8-8614-1473649F6741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8D71D7-65F7-37FB-6CEB-F22D60040673}"/>
              </a:ext>
            </a:extLst>
          </p:cNvPr>
          <p:cNvSpPr txBox="1"/>
          <p:nvPr/>
        </p:nvSpPr>
        <p:spPr>
          <a:xfrm>
            <a:off x="387458" y="641186"/>
            <a:ext cx="1039161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DDF19D5-F966-58A9-A5FD-934F221468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4951557"/>
              </p:ext>
            </p:extLst>
          </p:nvPr>
        </p:nvGraphicFramePr>
        <p:xfrm>
          <a:off x="387458" y="733816"/>
          <a:ext cx="7981627" cy="42900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58991">
                  <a:extLst>
                    <a:ext uri="{9D8B030D-6E8A-4147-A177-3AD203B41FA5}">
                      <a16:colId xmlns:a16="http://schemas.microsoft.com/office/drawing/2014/main" val="2735111632"/>
                    </a:ext>
                  </a:extLst>
                </a:gridCol>
                <a:gridCol w="4022636">
                  <a:extLst>
                    <a:ext uri="{9D8B030D-6E8A-4147-A177-3AD203B41FA5}">
                      <a16:colId xmlns:a16="http://schemas.microsoft.com/office/drawing/2014/main" val="2643312842"/>
                    </a:ext>
                  </a:extLst>
                </a:gridCol>
              </a:tblGrid>
              <a:tr h="323340"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AFP Clusters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Cluster Label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9368835"/>
                  </a:ext>
                </a:extLst>
              </a:tr>
              <a:tr h="685880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kern="1200" dirty="0">
                          <a:solidFill>
                            <a:srgbClr val="C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adult acute eosinophilic leukemia</a:t>
                      </a:r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; </a:t>
                      </a: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adult acute lymphoblastic leukemia; </a:t>
                      </a: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adult acute lymphocytic leukemia;</a:t>
                      </a: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kern="1200" dirty="0">
                          <a:solidFill>
                            <a:srgbClr val="C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adult acute lymphocytic leukemia t-cel</a:t>
                      </a:r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l; </a:t>
                      </a: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adult acute lymphoid leukemia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acute lymphoblastic leukemia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3200607949"/>
                  </a:ext>
                </a:extLst>
              </a:tr>
              <a:tr h="1249104">
                <a:tc>
                  <a:txBody>
                    <a:bodyPr/>
                    <a:lstStyle/>
                    <a:p>
                      <a:pPr algn="l" rtl="0"/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acute myeloid leukemia (</a:t>
                      </a:r>
                      <a:r>
                        <a:rPr lang="en-US" sz="10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megakaryoblastic</a:t>
                      </a:r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) with t(1;22)(p13.3;q13.3); rbm15-mkl1</a:t>
                      </a:r>
                    </a:p>
                    <a:p>
                      <a:pPr algn="l" rtl="0"/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acute myeloid leukemia with t(11;17)(q13;q21)</a:t>
                      </a:r>
                    </a:p>
                    <a:p>
                      <a:pPr algn="l" rtl="0"/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acute myeloid leukemia with t(11;17)(q23;q21)</a:t>
                      </a:r>
                    </a:p>
                    <a:p>
                      <a:pPr algn="l" rtl="0"/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acute myeloid leukemia with t(17;17)(q21;q21)</a:t>
                      </a:r>
                    </a:p>
                    <a:p>
                      <a:pPr algn="l" rtl="0"/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acute myeloid leukemia with t(5;17)(q35;q21)</a:t>
                      </a:r>
                    </a:p>
                    <a:p>
                      <a:pPr marL="0" algn="l" defTabSz="914400" rtl="0" eaLnBrk="1" latinLnBrk="0" hangingPunct="1"/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acute myeloid leukemia with t(6;9) (p23;q34.1); dek-nup214;</a:t>
                      </a:r>
                    </a:p>
                    <a:p>
                      <a:pPr marL="0" algn="l" defTabSz="914400" rtl="0" eaLnBrk="1" latinLnBrk="0" hangingPunct="1"/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acute myeloid leukemia with t(7;12)(q36;p13); hlxb9-etv6</a:t>
                      </a:r>
                    </a:p>
                    <a:p>
                      <a:pPr algn="l"/>
                      <a:endParaRPr lang="en-US" sz="1000" b="0" i="0" u="none" strike="noStrike" kern="1200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acute myeloid leukemia (</a:t>
                      </a:r>
                      <a:r>
                        <a:rPr lang="en-US" sz="10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megakaryoblastic</a:t>
                      </a:r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) with t(1;22)(p13.3;q13.3); rbm15-mkl1;</a:t>
                      </a:r>
                    </a:p>
                    <a:p>
                      <a:pPr marL="0" algn="l" defTabSz="914400" rtl="0" eaLnBrk="1" latinLnBrk="0" hangingPunct="1"/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acute myeloid leukemia with t(11;17)(q13;q21);</a:t>
                      </a:r>
                    </a:p>
                    <a:p>
                      <a:pPr marL="0" algn="l" defTabSz="914400" rtl="0" eaLnBrk="1" latinLnBrk="0" hangingPunct="1"/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acute myeloid leukemia with t(11;17)(q23;q21);</a:t>
                      </a:r>
                    </a:p>
                    <a:p>
                      <a:pPr marL="0" algn="l" defTabSz="914400" rtl="0" eaLnBrk="1" latinLnBrk="0" hangingPunct="1"/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acute myeloid leukemia with t(17;17)(q21;q21);</a:t>
                      </a:r>
                    </a:p>
                    <a:p>
                      <a:pPr marL="0" algn="l" defTabSz="914400" rtl="0" eaLnBrk="1" latinLnBrk="0" hangingPunct="1"/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acute myeloid leukemia with t(5;17)(q35;q21);</a:t>
                      </a:r>
                    </a:p>
                    <a:p>
                      <a:pPr marL="0" algn="l" defTabSz="914400" rtl="0" eaLnBrk="1" latinLnBrk="0" hangingPunct="1"/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acute myeloid leukemia with t(6;9) (p23;q34.1); dek-nup214;</a:t>
                      </a:r>
                    </a:p>
                    <a:p>
                      <a:pPr marL="0" algn="l" defTabSz="914400" rtl="0" eaLnBrk="1" latinLnBrk="0" hangingPunct="1"/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acute myeloid leukemia with t(7;12)(q36;p13); hlxb9-etv6</a:t>
                      </a:r>
                    </a:p>
                    <a:p>
                      <a:pPr marL="0" algn="l" defTabSz="914400" rtl="0" eaLnBrk="1" latinLnBrk="0" hangingPunct="1"/>
                      <a:endParaRPr lang="en-US" sz="1000" b="0" i="0" u="none" strike="noStrike" kern="1200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  <a:ea typeface="+mn-ea"/>
                        <a:cs typeface="+mn-cs"/>
                      </a:endParaRPr>
                    </a:p>
                  </a:txBody>
                  <a:tcPr marL="47625" marR="47625" marT="38100" marB="38100"/>
                </a:tc>
                <a:extLst>
                  <a:ext uri="{0D108BD9-81ED-4DB2-BD59-A6C34878D82A}">
                    <a16:rowId xmlns:a16="http://schemas.microsoft.com/office/drawing/2014/main" val="3041195686"/>
                  </a:ext>
                </a:extLst>
              </a:tr>
              <a:tr h="873673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kern="1200" dirty="0">
                          <a:solidFill>
                            <a:srgbClr val="C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adult b lymphoblastic lymphoma</a:t>
                      </a:r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; </a:t>
                      </a: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adult immunoblastic large cell lymphoma; </a:t>
                      </a: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adult lymphoblastic lymphoma; </a:t>
                      </a: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adult lymphoma; </a:t>
                      </a: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kern="1200" dirty="0">
                          <a:solidFill>
                            <a:srgbClr val="C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adult t lymphoblastic lymphoma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000" b="0" i="0" u="none" strike="noStrike" kern="1200" dirty="0">
                          <a:solidFill>
                            <a:srgbClr val="C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adult t cell </a:t>
                      </a:r>
                      <a:r>
                        <a:rPr lang="en-US" sz="1000" b="0" i="0" u="none" strike="noStrike" kern="1200" dirty="0" err="1">
                          <a:solidFill>
                            <a:srgbClr val="C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leukaemia</a:t>
                      </a:r>
                      <a:r>
                        <a:rPr lang="en-US" sz="1000" b="0" i="0" u="none" strike="noStrike" kern="1200" dirty="0">
                          <a:solidFill>
                            <a:srgbClr val="C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/lymphoma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2540409695"/>
                  </a:ext>
                </a:extLst>
              </a:tr>
              <a:tr h="873673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aggressive lymphoma</a:t>
                      </a:r>
                      <a:b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</a:br>
                      <a:r>
                        <a:rPr lang="en-US" sz="10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agressive</a:t>
                      </a:r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lymphoma</a:t>
                      </a:r>
                      <a:b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</a:br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high-risk aggressive lymphoma after auto-</a:t>
                      </a:r>
                      <a:r>
                        <a:rPr lang="en-US" sz="10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hsct</a:t>
                      </a:r>
                      <a:endParaRPr lang="en-US" sz="1000" b="0" i="0" u="none" strike="noStrike" kern="1200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kern="1200" dirty="0">
                          <a:solidFill>
                            <a:srgbClr val="C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aggressive </a:t>
                      </a:r>
                      <a:r>
                        <a:rPr lang="en-US" sz="1000" b="0" i="0" u="none" strike="noStrike" kern="1200" dirty="0" err="1">
                          <a:solidFill>
                            <a:srgbClr val="C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nk</a:t>
                      </a:r>
                      <a:r>
                        <a:rPr lang="en-US" sz="1000" b="0" i="0" u="none" strike="noStrike" kern="1200" dirty="0">
                          <a:solidFill>
                            <a:srgbClr val="C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-cell </a:t>
                      </a:r>
                      <a:r>
                        <a:rPr lang="en-US" sz="1000" b="0" i="0" u="none" strike="noStrike" kern="1200" dirty="0" err="1">
                          <a:solidFill>
                            <a:srgbClr val="C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leukaemia</a:t>
                      </a:r>
                      <a:endParaRPr lang="en-US" sz="1000" b="0" i="0" u="none" strike="noStrike" kern="1200" dirty="0">
                        <a:solidFill>
                          <a:srgbClr val="C00000"/>
                        </a:solidFill>
                        <a:effectLst/>
                        <a:latin typeface="Aptos Narrow" panose="020B000402020202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1381917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171433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5DD369-50B3-5302-FEC4-AB268F9787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010595" cy="1143000"/>
          </a:xfrm>
        </p:spPr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264E62-2538-FD45-ABD8-58DFA0B439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4920" y="938067"/>
            <a:ext cx="11010595" cy="4579329"/>
          </a:xfrm>
        </p:spPr>
        <p:txBody>
          <a:bodyPr/>
          <a:lstStyle/>
          <a:p>
            <a:r>
              <a:rPr lang="en-US" sz="2400" dirty="0">
                <a:solidFill>
                  <a:schemeClr val="tx1"/>
                </a:solidFill>
                <a:latin typeface="+mn-lt"/>
                <a:cs typeface="+mn-cs"/>
              </a:rPr>
              <a:t>Generated embeddings using V3 Large (3072 dimensions). Better embeddings will likely lead to more consistent clusters.</a:t>
            </a:r>
          </a:p>
          <a:p>
            <a:pPr marL="0" indent="0">
              <a:buNone/>
            </a:pPr>
            <a:endParaRPr lang="en-US" sz="2400" dirty="0">
              <a:solidFill>
                <a:schemeClr val="tx1"/>
              </a:solidFill>
              <a:latin typeface="+mn-lt"/>
              <a:cs typeface="+mn-cs"/>
            </a:endParaRPr>
          </a:p>
          <a:p>
            <a:r>
              <a:rPr lang="en-US" sz="2400" dirty="0">
                <a:solidFill>
                  <a:schemeClr val="tx1"/>
                </a:solidFill>
                <a:latin typeface="+mn-lt"/>
                <a:cs typeface="+mn-cs"/>
              </a:rPr>
              <a:t>Implement outlier detection inside cluster, using methods such as isolation forests or local outlier factors. This will allow us to identify clusters that need to be made sparser.</a:t>
            </a:r>
          </a:p>
          <a:p>
            <a:endParaRPr lang="en-US" sz="2400" dirty="0">
              <a:solidFill>
                <a:schemeClr val="tx1"/>
              </a:solidFill>
              <a:latin typeface="+mn-lt"/>
              <a:cs typeface="+mn-cs"/>
            </a:endParaRPr>
          </a:p>
          <a:p>
            <a:r>
              <a:rPr lang="en-US" sz="2400" dirty="0">
                <a:solidFill>
                  <a:schemeClr val="tx1"/>
                </a:solidFill>
                <a:latin typeface="+mn-lt"/>
                <a:cs typeface="+mn-cs"/>
              </a:rPr>
              <a:t>Explore possibilities to tune clustering algorithms based on different tumor classes (e.g., hematological tumors, CNS tumors).</a:t>
            </a:r>
          </a:p>
          <a:p>
            <a:endParaRPr lang="en-US" sz="2400" dirty="0">
              <a:solidFill>
                <a:schemeClr val="tx1"/>
              </a:solidFill>
              <a:latin typeface="+mn-lt"/>
              <a:cs typeface="+mn-cs"/>
            </a:endParaRPr>
          </a:p>
          <a:p>
            <a:r>
              <a:rPr lang="en-US" sz="2400" dirty="0">
                <a:solidFill>
                  <a:schemeClr val="tx1"/>
                </a:solidFill>
                <a:latin typeface="+mn-lt"/>
                <a:cs typeface="+mn-cs"/>
              </a:rPr>
              <a:t>Validate cluster memberships and labels manually.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3C47D6-EAFE-66F2-1324-3A55B79BB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181A-01B0-4CB8-8614-1473649F6741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3477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6F1731-CB2D-7110-432E-23E61BCD54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9C09FF-E056-866D-63E1-FC6EDDC365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32476"/>
            <a:ext cx="11010595" cy="1143000"/>
          </a:xfrm>
        </p:spPr>
        <p:txBody>
          <a:bodyPr/>
          <a:lstStyle/>
          <a:p>
            <a:r>
              <a:rPr lang="en-US" dirty="0"/>
              <a:t>Acknowledgements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09195-DB46-1B71-499B-11EDB7391B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927" y="1248033"/>
            <a:ext cx="11010595" cy="4579329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170EFD-A1E3-9DD8-2684-70A7DE1B70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181A-01B0-4CB8-8614-1473649F6741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32E085-B192-B9CB-10FA-B3AAE82E6081}"/>
              </a:ext>
            </a:extLst>
          </p:cNvPr>
          <p:cNvSpPr txBox="1"/>
          <p:nvPr/>
        </p:nvSpPr>
        <p:spPr>
          <a:xfrm>
            <a:off x="511444" y="1464590"/>
            <a:ext cx="8361336" cy="16040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Dr. Elizabeth </a:t>
            </a:r>
            <a:r>
              <a:rPr lang="en-US" sz="2400" dirty="0" err="1"/>
              <a:t>Margolskee</a:t>
            </a:r>
            <a:r>
              <a:rPr lang="en-US" sz="2400" dirty="0"/>
              <a:t>, Hematology Laboratory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Dr. Sangeeta Shukla, DBHI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Dr. Deanne Taylor , DBHI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01126356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6A1B02-A7B6-D88E-2523-58D46FF711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CB3EA7-8CA4-D62B-7E55-8549117A00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AA6ED0-855B-855B-D296-9C6EAE47BC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181A-01B0-4CB8-8614-1473649F6741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45544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875681-1E49-8506-05B6-8F668FA48F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DEBF7-74FC-993E-DBF9-446B4483B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0602" y="-278594"/>
            <a:ext cx="11010595" cy="1143000"/>
          </a:xfrm>
        </p:spPr>
        <p:txBody>
          <a:bodyPr/>
          <a:lstStyle/>
          <a:p>
            <a:r>
              <a:rPr lang="en-US" sz="2400" dirty="0"/>
              <a:t>Method 1: Edit distance Benchmark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05D096-3D15-2F3D-B0DB-349D4A60DD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212" y="1481328"/>
            <a:ext cx="11010595" cy="3895344"/>
          </a:xfrm>
        </p:spPr>
        <p:txBody>
          <a:bodyPr>
            <a:normAutofit/>
          </a:bodyPr>
          <a:lstStyle/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4EF4A8-9608-6AF8-8C67-9CE51D7C5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181A-01B0-4CB8-8614-1473649F6741}" type="slidenum">
              <a:rPr lang="en-US" smtClean="0"/>
              <a:pPr/>
              <a:t>36</a:t>
            </a:fld>
            <a:endParaRPr 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762E8EB-7EED-E96F-C273-8936404294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7681315"/>
              </p:ext>
            </p:extLst>
          </p:nvPr>
        </p:nvGraphicFramePr>
        <p:xfrm>
          <a:off x="377766" y="556835"/>
          <a:ext cx="10478656" cy="54476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19664">
                  <a:extLst>
                    <a:ext uri="{9D8B030D-6E8A-4147-A177-3AD203B41FA5}">
                      <a16:colId xmlns:a16="http://schemas.microsoft.com/office/drawing/2014/main" val="2032717260"/>
                    </a:ext>
                  </a:extLst>
                </a:gridCol>
                <a:gridCol w="2619664">
                  <a:extLst>
                    <a:ext uri="{9D8B030D-6E8A-4147-A177-3AD203B41FA5}">
                      <a16:colId xmlns:a16="http://schemas.microsoft.com/office/drawing/2014/main" val="2216982299"/>
                    </a:ext>
                  </a:extLst>
                </a:gridCol>
                <a:gridCol w="2619664">
                  <a:extLst>
                    <a:ext uri="{9D8B030D-6E8A-4147-A177-3AD203B41FA5}">
                      <a16:colId xmlns:a16="http://schemas.microsoft.com/office/drawing/2014/main" val="2648206277"/>
                    </a:ext>
                  </a:extLst>
                </a:gridCol>
                <a:gridCol w="2619664">
                  <a:extLst>
                    <a:ext uri="{9D8B030D-6E8A-4147-A177-3AD203B41FA5}">
                      <a16:colId xmlns:a16="http://schemas.microsoft.com/office/drawing/2014/main" val="26187751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Tumors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Levenshtein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Jarro</a:t>
                      </a:r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Winkler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Cosine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22719350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 cell lymphoma</a:t>
                      </a:r>
                    </a:p>
                    <a:p>
                      <a:pPr algn="l" fontAlgn="b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b-cell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lymphomas;b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cell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lymphoma;b-cell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lymphoma;t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cell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lymphoma;b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cell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lymphomas;t-cell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lymphoma;nk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cell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lymphoma;t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cell lymphomas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 cell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lymphoma;b-cell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lymphoma;t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cell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lymphoma;b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cell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lymphomas;nk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/t cell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lymphoma;nk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cell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lymphoma;nk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t-cell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lymphoma;b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cell lymphoma (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bcl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);t cell lymphomas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 cell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lymphoma;b-cell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lymphoma;t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cell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lymphoma;b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cell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lymphomas;lymphoma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, b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cell;b-cell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small lymphocytic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lymphoma;b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cell lymphoma (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bcl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);large b cell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lymphoma;lymphoblastic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b-cell lymphoma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4092233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unresectable lung carcinoma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unresectable nut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carcinoma;unresectable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lung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carcinoma;unresectable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carcinoma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unresectable nut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carcinoma;unresectable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vaginal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carcinoma;unresectable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lung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carcinoma;resectable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carcinoma;unresectable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carcinoma;unresectable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sarcoma;unresectable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lung small cell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carcinoma;unresectable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lung carcinoid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tumor;unresectable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ewing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sarcoma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unresectable acral lentiginous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melanoma;unresectable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nut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carcinoma;unresectable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fallopian tube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carcinoma;unresectable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renal cell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carcinoma;unresectable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laryngeal squamous cell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carcinoma;unresectable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vaginal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carcinoma;unresectable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lung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carcinoma;unresectable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carcinoma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10331845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liposarcoma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liposarcoma;fibrosarcoma;gliosarcoma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;</a:t>
                      </a:r>
                      <a:b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</a:b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myosarcoma;liposarcomas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liposarcoma;epithelioid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sarcoma;gliosarcoma;liposarcoma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,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myxoid;myosarcoma;liposarcoma,myxoid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;</a:t>
                      </a:r>
                      <a:b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</a:b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mixed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liposarcoma;liposarcomas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liposarcoma;gliosarcoma;pleomorphic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liposarcoma;micropapillary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serous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carcinoma;macroprolactinoma;advanced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liposarcoma or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leiomyosarcoma;leiomyosarcoma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or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carcinosarcoma;pilomatricoma;liposarcomas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35657002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cancer of the liver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cancer of the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bladder;cancer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of the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ovary;cancer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of the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lung;cancer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of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liver;cancer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of the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liver;cancer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of the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bone;cancer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of the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ureter;cancer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of the kidney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cancer of the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bladder;cancer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of the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ovary;cancer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of the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larynx;cancer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of liver;</a:t>
                      </a:r>
                      <a:b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</a:b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cancer of the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liver;cancer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of the cervix;</a:t>
                      </a:r>
                      <a:b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</a:b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cancer of the kidney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cancer of the uterine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cervix;cancer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of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liver;cancer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of the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liver;recurrent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epithelial cancer of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ovary;cancer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of the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cervix;stage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iv cancer of the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cervix;long-term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adverse effects of radiotherapy for pelvic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cancer;recurrent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urothelial carcinoma of the renal pelvis and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ureter;clear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cell carcinoma of the uterine corpus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16033481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smoldering myeloma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multiple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myeloma;multiple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myelomas;smoldering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myeloma;smoldering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multiple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myeloma;second-line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melanoma;smouldering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myeloma;multiple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mieloma;ovarian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myxoma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relapsed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hodgkin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lymphoma;marginal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lymphoma;smoldering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myeloma;smoldering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multiple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myeloma;smoldering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plasma cell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myeloma;smoldering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multiple myeloma (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smm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);smoldering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waldenstrom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macroglobulinemia;relapsed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hodgkin's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lymphoma;smouldering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myeloma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myeloid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neoplasm;smoldering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myeloma;smoldering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multiple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myeloma;smoldering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plasma cell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myeloma;smoldering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multiple myeloma (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smm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);smoldering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waldenstrom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macroglobulinemia;smouldering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myeloma;mesectodermal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leiomyoma;myeloid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neoplasms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3317094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94552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175FE4-A361-D6D5-BB21-7352B4A29D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4C4A3-BF2A-103C-D4B4-77F7B6BBD8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628" y="83425"/>
            <a:ext cx="10651402" cy="1143000"/>
          </a:xfrm>
        </p:spPr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CA1B59-EA59-B7AB-173D-6DB4FBF41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181A-01B0-4CB8-8614-1473649F6741}" type="slidenum">
              <a:rPr lang="en-US" smtClean="0">
                <a:solidFill>
                  <a:schemeClr val="bg1"/>
                </a:solidFill>
              </a:rPr>
              <a:t>37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1" name="Content Placeholder 20" descr="A diagram of a diagram of a group of white cylinders with text&#10;&#10;Description automatically generated with medium confidence">
            <a:extLst>
              <a:ext uri="{FF2B5EF4-FFF2-40B4-BE49-F238E27FC236}">
                <a16:creationId xmlns:a16="http://schemas.microsoft.com/office/drawing/2014/main" id="{903A7541-5B04-F8B3-4BE9-707A50FF1D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5052" y="0"/>
            <a:ext cx="7866770" cy="5888736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0D01E75-1D8C-FE9E-8F69-A40CB1CFC89E}"/>
              </a:ext>
            </a:extLst>
          </p:cNvPr>
          <p:cNvSpPr/>
          <p:nvPr/>
        </p:nvSpPr>
        <p:spPr>
          <a:xfrm>
            <a:off x="5348206" y="1309850"/>
            <a:ext cx="1495587" cy="14955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urple circle with black text&#10;&#10;Description automatically generated">
            <a:extLst>
              <a:ext uri="{FF2B5EF4-FFF2-40B4-BE49-F238E27FC236}">
                <a16:creationId xmlns:a16="http://schemas.microsoft.com/office/drawing/2014/main" id="{08408897-48C8-882F-D281-EFC009B4FA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2583" y="2576090"/>
            <a:ext cx="2014779" cy="2014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69575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B12EDC-9418-F26B-E902-CE1967BDFF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7F8F4-2991-5514-9E2D-A805FD5C3B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0602" y="-278594"/>
            <a:ext cx="11010595" cy="1143000"/>
          </a:xfrm>
        </p:spPr>
        <p:txBody>
          <a:bodyPr/>
          <a:lstStyle/>
          <a:p>
            <a:r>
              <a:rPr lang="en-US" sz="2400" dirty="0"/>
              <a:t>Method 1 : Benchmark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19299F-06FD-021B-93D3-B68AAB6498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212" y="1481328"/>
            <a:ext cx="11010595" cy="3895344"/>
          </a:xfrm>
        </p:spPr>
        <p:txBody>
          <a:bodyPr>
            <a:normAutofit/>
          </a:bodyPr>
          <a:lstStyle/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1D9F5F-7F87-4AC9-4E65-A795B42F7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181A-01B0-4CB8-8614-1473649F6741}" type="slidenum">
              <a:rPr lang="en-US" smtClean="0"/>
              <a:pPr/>
              <a:t>38</a:t>
            </a:fld>
            <a:endParaRPr 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FC6B653-A78F-06D9-28BA-B33E0BF854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7902579"/>
              </p:ext>
            </p:extLst>
          </p:nvPr>
        </p:nvGraphicFramePr>
        <p:xfrm>
          <a:off x="377766" y="556835"/>
          <a:ext cx="10478656" cy="54476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19664">
                  <a:extLst>
                    <a:ext uri="{9D8B030D-6E8A-4147-A177-3AD203B41FA5}">
                      <a16:colId xmlns:a16="http://schemas.microsoft.com/office/drawing/2014/main" val="2032717260"/>
                    </a:ext>
                  </a:extLst>
                </a:gridCol>
                <a:gridCol w="2619664">
                  <a:extLst>
                    <a:ext uri="{9D8B030D-6E8A-4147-A177-3AD203B41FA5}">
                      <a16:colId xmlns:a16="http://schemas.microsoft.com/office/drawing/2014/main" val="2216982299"/>
                    </a:ext>
                  </a:extLst>
                </a:gridCol>
                <a:gridCol w="2619664">
                  <a:extLst>
                    <a:ext uri="{9D8B030D-6E8A-4147-A177-3AD203B41FA5}">
                      <a16:colId xmlns:a16="http://schemas.microsoft.com/office/drawing/2014/main" val="2648206277"/>
                    </a:ext>
                  </a:extLst>
                </a:gridCol>
                <a:gridCol w="2619664">
                  <a:extLst>
                    <a:ext uri="{9D8B030D-6E8A-4147-A177-3AD203B41FA5}">
                      <a16:colId xmlns:a16="http://schemas.microsoft.com/office/drawing/2014/main" val="26187751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Tumors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Levenshtein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Jarro</a:t>
                      </a:r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Winkler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Cosine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22719350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 cell lymphoma</a:t>
                      </a:r>
                    </a:p>
                    <a:p>
                      <a:pPr algn="l" fontAlgn="b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b-cell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lymphomas;b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cell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lymphoma;b-cell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lymphoma;t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cell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lymphoma;b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cell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lymphomas;t-cell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lymphoma;nk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cell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lymphoma;t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cell lymphomas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 cell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lymphoma;b-cell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lymphoma;t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cell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lymphoma;b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cell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lymphomas;nk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/t cell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lymphoma;nk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cell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lymphoma;nk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t-cell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lymphoma;b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cell lymphoma (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bcl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);t cell lymphomas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 cell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lymphoma;b-cell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lymphoma;t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cell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lymphoma;b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cell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lymphomas;lymphoma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, b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cell;b-cell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small lymphocytic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lymphoma;b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cell lymphoma (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bcl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);large b cell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lymphoma;lymphoblastic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b-cell lymphoma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4092233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unresectable lung carcinoma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unresectable nut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carcinoma;unresectable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lung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carcinoma;unresectable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carcinoma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unresectable nut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carcinoma;unresectable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vaginal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carcinoma;unresectable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lung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carcinoma;resectable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carcinoma;unresectable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carcinoma;unresectable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sarcoma;unresectable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lung small cell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carcinoma;unresectable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lung carcinoid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tumor;unresectable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ewing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sarcoma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unresectable acral lentiginous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melanoma;unresectable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nut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carcinoma;unresectable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fallopian tube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carcinoma;unresectable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renal cell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carcinoma;unresectable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laryngeal squamous cell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carcinoma;unresectable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vaginal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carcinoma;unresectable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lung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carcinoma;unresectable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carcinoma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10331845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liposarcoma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liposarcoma;fibrosarcoma;gliosarcoma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;</a:t>
                      </a:r>
                      <a:b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</a:b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myosarcoma;liposarcomas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liposarcoma;epithelioid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sarcoma;gliosarcoma;liposarcoma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,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myxoid;myosarcoma;liposarcoma,myxoid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;</a:t>
                      </a:r>
                      <a:b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</a:b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mixed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liposarcoma;liposarcomas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liposarcoma;gliosarcoma;pleomorphic liposarcoma;micropapillary serous carcinoma;macroprolactinoma;advanced liposarcoma or leiomyosarcoma;leiomyosarcoma or carcinosarcoma;pilomatricoma;liposarcomas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35657002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cancer of the liver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cancer of the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bladder;cancer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of the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ovary;cancer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of the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lung;cancer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of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liver;cancer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of the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liver;cancer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of the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bone;cancer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of the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ureter;cancer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of the kidney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cancer of the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bladder;cancer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of the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ovary;cancer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of the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larynx;cancer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of liver;</a:t>
                      </a:r>
                      <a:b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</a:b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cancer of the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liver;cancer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of the cervix;</a:t>
                      </a:r>
                      <a:b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</a:b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cancer of the kidney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cancer of the uterine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cervix;cancer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of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liver;cancer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of the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liver;recurrent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epithelial cancer of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ovary;cancer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of the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cervix;stage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iv cancer of the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cervix;long-term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adverse effects of radiotherapy for pelvic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cancer;recurrent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urothelial carcinoma of the renal pelvis and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ureter;clear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cell carcinoma of the uterine corpus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16033481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smoldering myeloma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multiple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myeloma;multiple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myelomas;smoldering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myeloma;smoldering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multiple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myeloma;second-line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melanoma;smouldering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myeloma;multiple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mieloma;ovarian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myxoma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relapsed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hodgkin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lymphoma;marginal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lymphoma;smoldering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myeloma;smoldering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multiple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myeloma;smoldering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plasma cell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myeloma;smoldering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multiple myeloma (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smm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);smoldering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waldenstrom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macroglobulinemia;relapsed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hodgkin's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lymphoma;smouldering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myeloma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myeloid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neoplasm;smoldering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myeloma;smoldering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multiple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myeloma;smoldering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plasma cell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myeloma;smoldering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multiple myeloma (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smm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);smoldering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waldenstrom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macroglobulinemia;smouldering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myeloma;mesectodermal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leiomyoma;myeloid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neoplasms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331709440"/>
                  </a:ext>
                </a:extLst>
              </a:tr>
            </a:tbl>
          </a:graphicData>
        </a:graphic>
      </p:graphicFrame>
      <p:sp>
        <p:nvSpPr>
          <p:cNvPr id="5" name="Cloud 4">
            <a:extLst>
              <a:ext uri="{FF2B5EF4-FFF2-40B4-BE49-F238E27FC236}">
                <a16:creationId xmlns:a16="http://schemas.microsoft.com/office/drawing/2014/main" id="{7627668E-51DE-4AD3-FF0D-C851912FABF8}"/>
              </a:ext>
            </a:extLst>
          </p:cNvPr>
          <p:cNvSpPr/>
          <p:nvPr/>
        </p:nvSpPr>
        <p:spPr>
          <a:xfrm>
            <a:off x="1621063" y="2168780"/>
            <a:ext cx="3707477" cy="2223773"/>
          </a:xfrm>
          <a:prstGeom prst="cloud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Too Many False Positive Matches !!</a:t>
            </a:r>
          </a:p>
        </p:txBody>
      </p:sp>
    </p:spTree>
    <p:extLst>
      <p:ext uri="{BB962C8B-B14F-4D97-AF65-F5344CB8AC3E}">
        <p14:creationId xmlns:p14="http://schemas.microsoft.com/office/powerpoint/2010/main" val="41974012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E11B06-2FB4-5F70-0653-C677248188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58A9B-5EE4-B6D4-EEFF-E8489D584B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628" y="83425"/>
            <a:ext cx="10651402" cy="1143000"/>
          </a:xfrm>
        </p:spPr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85927E-05BF-F5E1-86F6-A6E75BD13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181A-01B0-4CB8-8614-1473649F6741}" type="slidenum">
              <a:rPr lang="en-US" smtClean="0">
                <a:solidFill>
                  <a:schemeClr val="bg1"/>
                </a:solidFill>
              </a:rPr>
              <a:t>4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7" name="Content Placeholder 6" descr="A diagram of a diagram of a group of white cylinders with text&#10;&#10;Description automatically generated with medium confidence">
            <a:extLst>
              <a:ext uri="{FF2B5EF4-FFF2-40B4-BE49-F238E27FC236}">
                <a16:creationId xmlns:a16="http://schemas.microsoft.com/office/drawing/2014/main" id="{DB2A78CF-F253-A711-A61F-36A5ADC23D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0279" y="-81167"/>
            <a:ext cx="7424929" cy="5823390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D2A3C77-4557-F909-8A45-8E0277DD73F0}"/>
              </a:ext>
            </a:extLst>
          </p:cNvPr>
          <p:cNvSpPr/>
          <p:nvPr/>
        </p:nvSpPr>
        <p:spPr>
          <a:xfrm>
            <a:off x="4153545" y="2704454"/>
            <a:ext cx="1363852" cy="11430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urple circle with black text&#10;&#10;Description automatically generated">
            <a:extLst>
              <a:ext uri="{FF2B5EF4-FFF2-40B4-BE49-F238E27FC236}">
                <a16:creationId xmlns:a16="http://schemas.microsoft.com/office/drawing/2014/main" id="{453317B8-6D5C-7F58-71AB-B1D1B42626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5767" y="2449955"/>
            <a:ext cx="1958090" cy="195809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C6CF06E-F82E-688A-7BDB-72C9637583D3}"/>
              </a:ext>
            </a:extLst>
          </p:cNvPr>
          <p:cNvSpPr/>
          <p:nvPr/>
        </p:nvSpPr>
        <p:spPr>
          <a:xfrm>
            <a:off x="9544904" y="3375600"/>
            <a:ext cx="1108128" cy="27620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Diseases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82551FC-E2E1-BD26-C287-00CAF9B9E16A}"/>
              </a:ext>
            </a:extLst>
          </p:cNvPr>
          <p:cNvSpPr/>
          <p:nvPr/>
        </p:nvSpPr>
        <p:spPr>
          <a:xfrm>
            <a:off x="9544904" y="2996966"/>
            <a:ext cx="1108128" cy="27620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Drugs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387B8AD-63CE-E5D8-7932-552EB3C2CAB1}"/>
              </a:ext>
            </a:extLst>
          </p:cNvPr>
          <p:cNvSpPr/>
          <p:nvPr/>
        </p:nvSpPr>
        <p:spPr>
          <a:xfrm>
            <a:off x="6810883" y="319527"/>
            <a:ext cx="1547870" cy="27620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Target -Disease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8BB1DC7-4C5B-A4AB-545F-DB95F8BA4C09}"/>
              </a:ext>
            </a:extLst>
          </p:cNvPr>
          <p:cNvSpPr/>
          <p:nvPr/>
        </p:nvSpPr>
        <p:spPr>
          <a:xfrm>
            <a:off x="6810883" y="779034"/>
            <a:ext cx="1547870" cy="27620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Target -Drug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920DA62-1FD2-AB5E-F163-7FB02AA77C9A}"/>
              </a:ext>
            </a:extLst>
          </p:cNvPr>
          <p:cNvSpPr/>
          <p:nvPr/>
        </p:nvSpPr>
        <p:spPr>
          <a:xfrm>
            <a:off x="6604240" y="4752993"/>
            <a:ext cx="1454880" cy="27620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Target -Disease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E8DBC3C-D8AB-B53D-9AE7-48786E8C5A5C}"/>
              </a:ext>
            </a:extLst>
          </p:cNvPr>
          <p:cNvSpPr/>
          <p:nvPr/>
        </p:nvSpPr>
        <p:spPr>
          <a:xfrm>
            <a:off x="6604240" y="5172230"/>
            <a:ext cx="1454880" cy="27620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Target -Drug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E3FEC15-67F0-32B1-C931-CCABF175F753}"/>
              </a:ext>
            </a:extLst>
          </p:cNvPr>
          <p:cNvSpPr/>
          <p:nvPr/>
        </p:nvSpPr>
        <p:spPr>
          <a:xfrm>
            <a:off x="1252455" y="3290896"/>
            <a:ext cx="1108128" cy="27620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Targets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7745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D3D6BC-6626-C9A7-FE60-2FD7C03A2E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41CB3F-C801-9F75-EF25-D48F7334FB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628" y="83425"/>
            <a:ext cx="10651402" cy="1143000"/>
          </a:xfrm>
        </p:spPr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E3A4E5-7FDF-E430-CA37-27812B316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181A-01B0-4CB8-8614-1473649F6741}" type="slidenum">
              <a:rPr lang="en-US" smtClean="0">
                <a:solidFill>
                  <a:schemeClr val="bg1"/>
                </a:solidFill>
              </a:rPr>
              <a:t>5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8" name="Content Placeholder 7" descr="A diagram of a diagram of a group of cylinders&#10;&#10;Description automatically generated with medium confidence">
            <a:extLst>
              <a:ext uri="{FF2B5EF4-FFF2-40B4-BE49-F238E27FC236}">
                <a16:creationId xmlns:a16="http://schemas.microsoft.com/office/drawing/2014/main" id="{6F769F6E-7683-AE68-09D8-4C2D86111A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2108" y="83425"/>
            <a:ext cx="8205986" cy="5833011"/>
          </a:xfr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70165B6-FA08-42F7-3B44-B1C8EAFF150D}"/>
              </a:ext>
            </a:extLst>
          </p:cNvPr>
          <p:cNvSpPr/>
          <p:nvPr/>
        </p:nvSpPr>
        <p:spPr>
          <a:xfrm>
            <a:off x="6695269" y="2750949"/>
            <a:ext cx="1534332" cy="120886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urple circle with black text&#10;&#10;Description automatically generated">
            <a:extLst>
              <a:ext uri="{FF2B5EF4-FFF2-40B4-BE49-F238E27FC236}">
                <a16:creationId xmlns:a16="http://schemas.microsoft.com/office/drawing/2014/main" id="{B2B2A2DE-4EAE-D024-3A1D-43E3DFF932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8276" y="2488702"/>
            <a:ext cx="1958090" cy="195809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B421068-E726-0EE5-1632-4D733633EFFF}"/>
              </a:ext>
            </a:extLst>
          </p:cNvPr>
          <p:cNvSpPr/>
          <p:nvPr/>
        </p:nvSpPr>
        <p:spPr>
          <a:xfrm>
            <a:off x="9715828" y="3355383"/>
            <a:ext cx="1108128" cy="27620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Diseases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FEFE0BC-35B7-A0F1-D9CD-B6FC0EBEC942}"/>
              </a:ext>
            </a:extLst>
          </p:cNvPr>
          <p:cNvSpPr/>
          <p:nvPr/>
        </p:nvSpPr>
        <p:spPr>
          <a:xfrm>
            <a:off x="9715828" y="2999930"/>
            <a:ext cx="1108128" cy="27620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Drugs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7EEE8F1-14FF-6191-8477-06F8F7ADFAD2}"/>
              </a:ext>
            </a:extLst>
          </p:cNvPr>
          <p:cNvSpPr/>
          <p:nvPr/>
        </p:nvSpPr>
        <p:spPr>
          <a:xfrm>
            <a:off x="6810883" y="319527"/>
            <a:ext cx="1547870" cy="27620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Target -Disease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03C43EC-97BB-29DE-8E53-109718A52F67}"/>
              </a:ext>
            </a:extLst>
          </p:cNvPr>
          <p:cNvSpPr/>
          <p:nvPr/>
        </p:nvSpPr>
        <p:spPr>
          <a:xfrm>
            <a:off x="8469488" y="319526"/>
            <a:ext cx="1547870" cy="27620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Target -Drug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46FB7B8-5748-C4C9-1EEB-B203EA32D928}"/>
              </a:ext>
            </a:extLst>
          </p:cNvPr>
          <p:cNvSpPr/>
          <p:nvPr/>
        </p:nvSpPr>
        <p:spPr>
          <a:xfrm>
            <a:off x="6695269" y="5016464"/>
            <a:ext cx="1454880" cy="27620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Target -Disease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196A6C1-99C5-18A8-FF95-BBD30CC0047C}"/>
              </a:ext>
            </a:extLst>
          </p:cNvPr>
          <p:cNvSpPr/>
          <p:nvPr/>
        </p:nvSpPr>
        <p:spPr>
          <a:xfrm>
            <a:off x="6695269" y="5346237"/>
            <a:ext cx="1454880" cy="27620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Target -Drug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BFB42E0-E3D1-61D1-5A32-8CAE71EBA506}"/>
              </a:ext>
            </a:extLst>
          </p:cNvPr>
          <p:cNvSpPr/>
          <p:nvPr/>
        </p:nvSpPr>
        <p:spPr>
          <a:xfrm>
            <a:off x="1139125" y="3332135"/>
            <a:ext cx="1108128" cy="27620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Targets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6512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B7005B-DADB-A4E8-5D36-E476478E69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2D975-D602-64A2-BA6F-F24BE473F0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628" y="83425"/>
            <a:ext cx="10651402" cy="1143000"/>
          </a:xfrm>
        </p:spPr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D28691-D865-C0D1-5141-2A65126DC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181A-01B0-4CB8-8614-1473649F6741}" type="slidenum">
              <a:rPr lang="en-US" smtClean="0">
                <a:solidFill>
                  <a:schemeClr val="bg1"/>
                </a:solidFill>
              </a:rPr>
              <a:t>6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7" name="Content Placeholder 6" descr="A diagram of a diagram of a group of white cylinders with text&#10;&#10;Description automatically generated with medium confidence">
            <a:extLst>
              <a:ext uri="{FF2B5EF4-FFF2-40B4-BE49-F238E27FC236}">
                <a16:creationId xmlns:a16="http://schemas.microsoft.com/office/drawing/2014/main" id="{7626875E-2DA8-C539-F10F-D16492E9E9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4803" y="0"/>
            <a:ext cx="8065472" cy="5933327"/>
          </a:xfrm>
        </p:spPr>
      </p:pic>
      <p:pic>
        <p:nvPicPr>
          <p:cNvPr id="3" name="Picture 2" descr="A purple circle with black text&#10;&#10;Description automatically generated">
            <a:extLst>
              <a:ext uri="{FF2B5EF4-FFF2-40B4-BE49-F238E27FC236}">
                <a16:creationId xmlns:a16="http://schemas.microsoft.com/office/drawing/2014/main" id="{D58D1867-FB95-AD5E-B721-E5609197A1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3203" y="2600830"/>
            <a:ext cx="2064159" cy="206415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685F707-72DE-2DEC-9081-7C90705B6DDF}"/>
              </a:ext>
            </a:extLst>
          </p:cNvPr>
          <p:cNvSpPr/>
          <p:nvPr/>
        </p:nvSpPr>
        <p:spPr>
          <a:xfrm>
            <a:off x="5348206" y="1309850"/>
            <a:ext cx="1495587" cy="14955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B79D98D-2114-EA15-1549-916BBA806E7B}"/>
              </a:ext>
            </a:extLst>
          </p:cNvPr>
          <p:cNvSpPr/>
          <p:nvPr/>
        </p:nvSpPr>
        <p:spPr>
          <a:xfrm>
            <a:off x="9924427" y="3356702"/>
            <a:ext cx="1108128" cy="27620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Diseases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C2463A4-6B1F-4B6D-1B1A-5EFC3A452161}"/>
              </a:ext>
            </a:extLst>
          </p:cNvPr>
          <p:cNvSpPr/>
          <p:nvPr/>
        </p:nvSpPr>
        <p:spPr>
          <a:xfrm>
            <a:off x="9924427" y="2966663"/>
            <a:ext cx="1108128" cy="27620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Drugs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25D09A5-4097-8981-CB51-F4D457F62302}"/>
              </a:ext>
            </a:extLst>
          </p:cNvPr>
          <p:cNvSpPr/>
          <p:nvPr/>
        </p:nvSpPr>
        <p:spPr>
          <a:xfrm>
            <a:off x="6810883" y="319527"/>
            <a:ext cx="1547870" cy="27620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Target -Disease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077A085-A494-E5A4-C630-834A3186C88C}"/>
              </a:ext>
            </a:extLst>
          </p:cNvPr>
          <p:cNvSpPr/>
          <p:nvPr/>
        </p:nvSpPr>
        <p:spPr>
          <a:xfrm>
            <a:off x="8454231" y="319526"/>
            <a:ext cx="1547870" cy="27620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Target -Drug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C731F57-4E58-3E10-004B-5190CC2EDBFB}"/>
              </a:ext>
            </a:extLst>
          </p:cNvPr>
          <p:cNvSpPr/>
          <p:nvPr/>
        </p:nvSpPr>
        <p:spPr>
          <a:xfrm>
            <a:off x="6794763" y="5194694"/>
            <a:ext cx="1454880" cy="27620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Target -Disease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C010AFC-2B87-116D-D1A4-CC98A97F75E8}"/>
              </a:ext>
            </a:extLst>
          </p:cNvPr>
          <p:cNvSpPr/>
          <p:nvPr/>
        </p:nvSpPr>
        <p:spPr>
          <a:xfrm>
            <a:off x="6810883" y="5590019"/>
            <a:ext cx="1454880" cy="27620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Target -Drug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5F4FCE-7C8E-3C79-3012-BDB42ADEDD6C}"/>
              </a:ext>
            </a:extLst>
          </p:cNvPr>
          <p:cNvSpPr/>
          <p:nvPr/>
        </p:nvSpPr>
        <p:spPr>
          <a:xfrm>
            <a:off x="1139125" y="3332135"/>
            <a:ext cx="1108128" cy="27620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Targets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582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650616-B315-8B32-0D58-48C54363C6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F393F-5A21-D0AD-C21A-61159576E7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340" y="83425"/>
            <a:ext cx="11010595" cy="1143000"/>
          </a:xfrm>
        </p:spPr>
        <p:txBody>
          <a:bodyPr/>
          <a:lstStyle/>
          <a:p>
            <a:r>
              <a:rPr lang="en-US" dirty="0"/>
              <a:t>Clinical Trials: Conditions to Tumors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F8F6C6-948A-3AA6-CCBF-4A87198992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212" y="1481328"/>
            <a:ext cx="11010595" cy="3895344"/>
          </a:xfrm>
        </p:spPr>
        <p:txBody>
          <a:bodyPr>
            <a:normAutofit/>
          </a:bodyPr>
          <a:lstStyle/>
          <a:p>
            <a:pPr marL="285750" indent="-285750"/>
            <a:r>
              <a:rPr lang="en-US" sz="2400" dirty="0">
                <a:solidFill>
                  <a:schemeClr val="tx1"/>
                </a:solidFill>
                <a:latin typeface="+mn-lt"/>
                <a:cs typeface="+mn-cs"/>
              </a:rPr>
              <a:t>Tumors in clinical trials can be obtains from the “conditions” table. </a:t>
            </a:r>
          </a:p>
          <a:p>
            <a:pPr marL="285750" indent="-285750"/>
            <a:endParaRPr lang="en-US" sz="2400" dirty="0">
              <a:solidFill>
                <a:schemeClr val="tx1"/>
              </a:solidFill>
              <a:latin typeface="+mn-lt"/>
              <a:cs typeface="+mn-cs"/>
            </a:endParaRPr>
          </a:p>
          <a:p>
            <a:pPr marL="285750" indent="-285750"/>
            <a:r>
              <a:rPr lang="en-US" sz="2400" dirty="0">
                <a:solidFill>
                  <a:schemeClr val="tx1"/>
                </a:solidFill>
                <a:latin typeface="+mn-lt"/>
                <a:cs typeface="+mn-cs"/>
              </a:rPr>
              <a:t>Table is provided in a tab separated text file containing NCT IDs and condition names in down case.</a:t>
            </a:r>
          </a:p>
          <a:p>
            <a:pPr marL="285750" indent="-285750"/>
            <a:endParaRPr lang="en-US" sz="2400" dirty="0">
              <a:solidFill>
                <a:schemeClr val="tx1"/>
              </a:solidFill>
              <a:latin typeface="+mn-lt"/>
              <a:cs typeface="+mn-cs"/>
            </a:endParaRPr>
          </a:p>
          <a:p>
            <a:pPr marL="285750" indent="-285750"/>
            <a:r>
              <a:rPr lang="en-US" sz="2400" dirty="0">
                <a:solidFill>
                  <a:schemeClr val="tx1"/>
                </a:solidFill>
                <a:latin typeface="+mn-lt"/>
                <a:cs typeface="+mn-cs"/>
              </a:rPr>
              <a:t>Downloaded data on Aug 22, 2023.  Data is updated monthly. </a:t>
            </a:r>
          </a:p>
          <a:p>
            <a:pPr marL="285750" indent="-285750"/>
            <a:endParaRPr lang="en-US" sz="2400" dirty="0">
              <a:solidFill>
                <a:schemeClr val="tx1"/>
              </a:solidFill>
              <a:latin typeface="+mn-lt"/>
              <a:cs typeface="+mn-cs"/>
            </a:endParaRPr>
          </a:p>
          <a:p>
            <a:pPr marL="285750" indent="-285750"/>
            <a:r>
              <a:rPr lang="en-US" sz="2400" dirty="0">
                <a:solidFill>
                  <a:schemeClr val="tx1"/>
                </a:solidFill>
                <a:latin typeface="+mn-lt"/>
                <a:cs typeface="+mn-cs"/>
              </a:rPr>
              <a:t>Retrieved 107,257 unique conditions/diseases.</a:t>
            </a:r>
          </a:p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E522C5-49EC-C79E-F7EB-0717E74FF1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181A-01B0-4CB8-8614-1473649F6741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9550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1118B-94CB-4D02-25D2-EBED731DA0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340" y="83425"/>
            <a:ext cx="11010595" cy="1143000"/>
          </a:xfrm>
        </p:spPr>
        <p:txBody>
          <a:bodyPr/>
          <a:lstStyle/>
          <a:p>
            <a:r>
              <a:rPr lang="en-US" dirty="0"/>
              <a:t>Clinical Trials: Conditions to Tumors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98EF3E-4944-E0B4-E5EC-8FE9EBCAF9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212" y="1481328"/>
            <a:ext cx="11010595" cy="3895344"/>
          </a:xfrm>
        </p:spPr>
        <p:txBody>
          <a:bodyPr>
            <a:normAutofit/>
          </a:bodyPr>
          <a:lstStyle/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4D0B71-ACEA-F9DC-9C3D-F6022E010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181A-01B0-4CB8-8614-1473649F6741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6" name="Picture 5" descr="A diagram of a diagram&#10;&#10;Description automatically generated">
            <a:extLst>
              <a:ext uri="{FF2B5EF4-FFF2-40B4-BE49-F238E27FC236}">
                <a16:creationId xmlns:a16="http://schemas.microsoft.com/office/drawing/2014/main" id="{CC2B1627-7766-41C5-E844-8AF82E6920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282" y="1134384"/>
            <a:ext cx="10343992" cy="4589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3758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41CDB7-FC02-3704-3DAB-3AB63DC2A5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DF99B6-4C04-36AC-E1E5-721B70666E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667642" cy="794163"/>
          </a:xfrm>
        </p:spPr>
        <p:txBody>
          <a:bodyPr/>
          <a:lstStyle/>
          <a:p>
            <a:r>
              <a:rPr lang="en-US" sz="2800" dirty="0"/>
              <a:t>Clinical Trials: unstandardized Tumor Names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F9523B-1C71-788B-76C7-721FC9B2E8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181A-01B0-4CB8-8614-1473649F6741}" type="slidenum">
              <a:rPr lang="en-US" smtClean="0"/>
              <a:pPr/>
              <a:t>9</a:t>
            </a:fld>
            <a:endParaRPr lang="en-US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355E85FD-6C57-7E5C-25FD-E5646B54F7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831799"/>
              </p:ext>
            </p:extLst>
          </p:nvPr>
        </p:nvGraphicFramePr>
        <p:xfrm>
          <a:off x="232756" y="681963"/>
          <a:ext cx="11366833" cy="47137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7979">
                  <a:extLst>
                    <a:ext uri="{9D8B030D-6E8A-4147-A177-3AD203B41FA5}">
                      <a16:colId xmlns:a16="http://schemas.microsoft.com/office/drawing/2014/main" val="4021694754"/>
                    </a:ext>
                  </a:extLst>
                </a:gridCol>
                <a:gridCol w="1740767">
                  <a:extLst>
                    <a:ext uri="{9D8B030D-6E8A-4147-A177-3AD203B41FA5}">
                      <a16:colId xmlns:a16="http://schemas.microsoft.com/office/drawing/2014/main" val="3295535630"/>
                    </a:ext>
                  </a:extLst>
                </a:gridCol>
                <a:gridCol w="4864036">
                  <a:extLst>
                    <a:ext uri="{9D8B030D-6E8A-4147-A177-3AD203B41FA5}">
                      <a16:colId xmlns:a16="http://schemas.microsoft.com/office/drawing/2014/main" val="1958709931"/>
                    </a:ext>
                  </a:extLst>
                </a:gridCol>
                <a:gridCol w="3644051">
                  <a:extLst>
                    <a:ext uri="{9D8B030D-6E8A-4147-A177-3AD203B41FA5}">
                      <a16:colId xmlns:a16="http://schemas.microsoft.com/office/drawing/2014/main" val="2309535513"/>
                    </a:ext>
                  </a:extLst>
                </a:gridCol>
              </a:tblGrid>
              <a:tr h="257338">
                <a:tc>
                  <a:txBody>
                    <a:bodyPr/>
                    <a:lstStyle/>
                    <a:p>
                      <a:r>
                        <a:rPr lang="en-US" sz="1200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NCT 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Issues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5386625"/>
                  </a:ext>
                </a:extLst>
              </a:tr>
              <a:tr h="257338"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2700"/>
                        </a:spcAft>
                      </a:pPr>
                      <a:r>
                        <a:rPr lang="en-US" sz="12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54148559</a:t>
                      </a:r>
                    </a:p>
                  </a:txBody>
                  <a:tcPr marL="50800" marR="50800" marT="38100" marB="38100"/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2700"/>
                        </a:spcAft>
                      </a:pPr>
                      <a:r>
                        <a:rPr lang="en-US" sz="12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NCT05806385</a:t>
                      </a:r>
                    </a:p>
                  </a:txBody>
                  <a:tcPr marL="50800" marR="50800" marT="38100" marB="3810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triple negative breast cancer</a:t>
                      </a:r>
                      <a:endParaRPr lang="en-US" sz="1200" b="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b="0" dirty="0">
                          <a:latin typeface="+mj-lt"/>
                        </a:rPr>
                        <a:t>None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3699420"/>
                  </a:ext>
                </a:extLst>
              </a:tr>
              <a:tr h="257338"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2700"/>
                        </a:spcAft>
                      </a:pPr>
                      <a:r>
                        <a:rPr lang="en-US" sz="12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54158880</a:t>
                      </a:r>
                    </a:p>
                  </a:txBody>
                  <a:tcPr marL="50800" marR="50800" marT="38100" marB="38100"/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2700"/>
                        </a:spcAft>
                      </a:pPr>
                      <a:r>
                        <a:rPr lang="en-US" sz="12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NCT04529772</a:t>
                      </a:r>
                    </a:p>
                  </a:txBody>
                  <a:tcPr marL="50800" marR="50800" marT="38100" marB="3810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diffuse large b-cell lymphoma</a:t>
                      </a:r>
                      <a:endParaRPr lang="en-US" sz="1200" b="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b="0" dirty="0">
                          <a:latin typeface="+mj-lt"/>
                        </a:rPr>
                        <a:t>None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2469672"/>
                  </a:ext>
                </a:extLst>
              </a:tr>
              <a:tr h="257338"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2700"/>
                        </a:spcAft>
                      </a:pPr>
                      <a:r>
                        <a:rPr lang="en-US" sz="12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54174814</a:t>
                      </a:r>
                    </a:p>
                  </a:txBody>
                  <a:tcPr marL="50800" marR="50800" marT="38100" marB="38100"/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2700"/>
                        </a:spcAft>
                      </a:pPr>
                      <a:r>
                        <a:rPr lang="en-US" sz="12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NCT04317313</a:t>
                      </a:r>
                    </a:p>
                  </a:txBody>
                  <a:tcPr marL="50800" marR="50800" marT="38100" marB="3810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lymphoma, large b-cell, diffuse</a:t>
                      </a:r>
                      <a:endParaRPr lang="en-US" sz="1200" b="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b="0" dirty="0">
                          <a:latin typeface="+mj-lt"/>
                        </a:rPr>
                        <a:t>Comma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465766"/>
                  </a:ext>
                </a:extLst>
              </a:tr>
              <a:tr h="267965"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2700"/>
                        </a:spcAft>
                      </a:pPr>
                      <a:r>
                        <a:rPr lang="en-US" sz="12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54159226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2700"/>
                        </a:spcAft>
                      </a:pPr>
                      <a:r>
                        <a:rPr lang="en-US" sz="12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NCT04139304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ann</a:t>
                      </a:r>
                      <a:r>
                        <a:rPr lang="en-US" sz="12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 arbor stage II diffuse large b-cell lymphoma</a:t>
                      </a:r>
                      <a:endParaRPr lang="en-US" sz="1200" b="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b="0" dirty="0">
                          <a:latin typeface="+mj-lt"/>
                        </a:rPr>
                        <a:t>Staging Info provided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7250268"/>
                  </a:ext>
                </a:extLst>
              </a:tr>
              <a:tr h="257338"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2700"/>
                        </a:spcAft>
                      </a:pPr>
                      <a:r>
                        <a:rPr lang="en-US" sz="12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54160394</a:t>
                      </a:r>
                    </a:p>
                  </a:txBody>
                  <a:tcPr marL="50800" marR="50800" marT="38100" marB="38100"/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2700"/>
                        </a:spcAft>
                      </a:pPr>
                      <a:r>
                        <a:rPr lang="en-US" sz="12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NCT01365169</a:t>
                      </a:r>
                    </a:p>
                  </a:txBody>
                  <a:tcPr marL="50800" marR="50800" marT="38100" marB="3810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stage iv colorectal cancer </a:t>
                      </a:r>
                      <a:r>
                        <a:rPr lang="en-US" sz="12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ajcc</a:t>
                      </a:r>
                      <a:r>
                        <a:rPr lang="en-US" sz="12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 v7</a:t>
                      </a:r>
                      <a:endParaRPr lang="en-US" sz="1200" b="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Staging Info provided  and abbreviation added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2954973"/>
                  </a:ext>
                </a:extLst>
              </a:tr>
              <a:tr h="257338"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2700"/>
                        </a:spcAft>
                      </a:pPr>
                      <a:r>
                        <a:rPr lang="en-US" sz="12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54167219</a:t>
                      </a:r>
                    </a:p>
                  </a:txBody>
                  <a:tcPr marL="50800" marR="50800" marT="38100" marB="38100"/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2700"/>
                        </a:spcAft>
                      </a:pPr>
                      <a:r>
                        <a:rPr lang="en-US" sz="12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NCT00005799</a:t>
                      </a:r>
                    </a:p>
                  </a:txBody>
                  <a:tcPr marL="50800" marR="50800" marT="38100" marB="3810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waldenstr</a:t>
                      </a:r>
                      <a:r>
                        <a:rPr lang="en-US" sz="12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√∂m macroglobulinemia</a:t>
                      </a:r>
                      <a:endParaRPr lang="en-US" sz="1200" b="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b="0" dirty="0">
                          <a:latin typeface="+mj-lt"/>
                        </a:rPr>
                        <a:t>Square root typographical error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068278"/>
                  </a:ext>
                </a:extLst>
              </a:tr>
              <a:tr h="324645"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2700"/>
                        </a:spcAft>
                      </a:pPr>
                      <a:r>
                        <a:rPr lang="en-US" sz="12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53807459</a:t>
                      </a:r>
                    </a:p>
                  </a:txBody>
                  <a:tcPr marL="50800" marR="50800" marT="38100" marB="38100"/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2700"/>
                        </a:spcAft>
                      </a:pPr>
                      <a:r>
                        <a:rPr lang="en-US" sz="12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NCT05667415</a:t>
                      </a:r>
                    </a:p>
                  </a:txBody>
                  <a:tcPr marL="50800" marR="50800" marT="38100" marB="3810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chemotherapyÔºõadvanced</a:t>
                      </a:r>
                      <a:r>
                        <a:rPr lang="en-US" sz="12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 gastric </a:t>
                      </a:r>
                      <a:r>
                        <a:rPr lang="en-US" sz="12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cancerÔºõcisplatin</a:t>
                      </a:r>
                      <a:endParaRPr lang="en-US" sz="1200" b="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b="0" dirty="0">
                          <a:latin typeface="+mj-lt"/>
                        </a:rPr>
                        <a:t>Special character typographical error , 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5531659"/>
                  </a:ext>
                </a:extLst>
              </a:tr>
              <a:tr h="454503"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2700"/>
                        </a:spcAft>
                      </a:pPr>
                      <a:r>
                        <a:rPr lang="en-US" sz="12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53785094</a:t>
                      </a:r>
                    </a:p>
                  </a:txBody>
                  <a:tcPr marL="50800" marR="50800" marT="38100" marB="38100"/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2700"/>
                        </a:spcAft>
                      </a:pPr>
                      <a:r>
                        <a:rPr lang="en-US" sz="12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NCT01127841</a:t>
                      </a:r>
                    </a:p>
                  </a:txBody>
                  <a:tcPr marL="50800" marR="50800" marT="38100" marB="3810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follicular non-</a:t>
                      </a:r>
                      <a:r>
                        <a:rPr lang="en-US" sz="12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hodgking</a:t>
                      </a:r>
                      <a:r>
                        <a:rPr lang="en-US" sz="12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¬¥s lymphoma refractory or relapsed after treatment with r-chemotherapy in first line</a:t>
                      </a:r>
                      <a:endParaRPr lang="en-US" sz="1200" b="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Special character typographical error ,  treatment name and details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9207277"/>
                  </a:ext>
                </a:extLst>
              </a:tr>
              <a:tr h="257338"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2700"/>
                        </a:spcAft>
                      </a:pPr>
                      <a:r>
                        <a:rPr lang="en-US" sz="12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53878247</a:t>
                      </a:r>
                    </a:p>
                  </a:txBody>
                  <a:tcPr marL="50800" marR="50800" marT="38100" marB="38100"/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2700"/>
                        </a:spcAft>
                      </a:pPr>
                      <a:r>
                        <a:rPr lang="en-US" sz="12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NCT02172768</a:t>
                      </a:r>
                    </a:p>
                  </a:txBody>
                  <a:tcPr marL="50800" marR="50800" marT="38100" marB="3810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acute myeloid </a:t>
                      </a:r>
                      <a:r>
                        <a:rPr lang="en-US" sz="12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leucaemia</a:t>
                      </a:r>
                      <a:endParaRPr lang="en-US" sz="1200" b="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b="0" dirty="0">
                          <a:latin typeface="+mj-lt"/>
                        </a:rPr>
                        <a:t>Name of disease spelled unconventionally.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5761124"/>
                  </a:ext>
                </a:extLst>
              </a:tr>
              <a:tr h="267965"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2700"/>
                        </a:spcAft>
                      </a:pPr>
                      <a:r>
                        <a:rPr lang="en-US" sz="12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54168238</a:t>
                      </a:r>
                    </a:p>
                  </a:txBody>
                  <a:tcPr marL="50800" marR="50800" marT="38100" marB="38100"/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2700"/>
                        </a:spcAft>
                      </a:pPr>
                      <a:r>
                        <a:rPr lang="en-US" sz="12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NCT05587556</a:t>
                      </a:r>
                    </a:p>
                  </a:txBody>
                  <a:tcPr marL="50800" marR="50800" marT="38100" marB="3810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liver transplant, liver cancer, immunosuppressant</a:t>
                      </a:r>
                      <a:endParaRPr lang="en-US" sz="1200" b="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b="0" dirty="0">
                          <a:latin typeface="+mj-lt"/>
                        </a:rPr>
                        <a:t>Disease name with other procedure and medicine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8192220"/>
                  </a:ext>
                </a:extLst>
              </a:tr>
              <a:tr h="257338"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2700"/>
                        </a:spcAft>
                      </a:pPr>
                      <a:r>
                        <a:rPr lang="en-US" sz="12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53573690</a:t>
                      </a:r>
                    </a:p>
                  </a:txBody>
                  <a:tcPr marL="50800" marR="50800" marT="38100" marB="38100"/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2700"/>
                        </a:spcAft>
                      </a:pPr>
                      <a:r>
                        <a:rPr lang="en-US" sz="12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NCT03452657</a:t>
                      </a:r>
                    </a:p>
                  </a:txBody>
                  <a:tcPr marL="50800" marR="50800" marT="38100" marB="3810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ranibizumab</a:t>
                      </a:r>
                      <a:endParaRPr lang="en-US" sz="1200" b="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b="0" dirty="0">
                          <a:latin typeface="+mj-lt"/>
                        </a:rPr>
                        <a:t>Name of drug instead of disease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5049474"/>
                  </a:ext>
                </a:extLst>
              </a:tr>
              <a:tr h="343117"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2700"/>
                        </a:spcAft>
                      </a:pPr>
                      <a:r>
                        <a:rPr lang="en-US" sz="12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53574738</a:t>
                      </a:r>
                    </a:p>
                  </a:txBody>
                  <a:tcPr marL="50800" marR="50800" marT="38100" marB="38100"/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2700"/>
                        </a:spcAft>
                      </a:pPr>
                      <a:r>
                        <a:rPr lang="en-US" sz="12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NCT04669496</a:t>
                      </a:r>
                    </a:p>
                  </a:txBody>
                  <a:tcPr marL="50800" marR="50800" marT="38100" marB="3810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lenvatinib</a:t>
                      </a:r>
                      <a:endParaRPr lang="en-US" sz="1200" b="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Name of drug instead of disease</a:t>
                      </a:r>
                    </a:p>
                    <a:p>
                      <a:pPr algn="l"/>
                      <a:endParaRPr lang="en-US" sz="900" b="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7844795"/>
                  </a:ext>
                </a:extLst>
              </a:tr>
              <a:tr h="772013"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700"/>
                        </a:spcAft>
                      </a:pPr>
                      <a:r>
                        <a:rPr lang="en-US" sz="12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53756631</a:t>
                      </a:r>
                    </a:p>
                  </a:txBody>
                  <a:tcPr marL="50800" marR="50800" marT="38100" marB="38100"/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700"/>
                        </a:spcAft>
                      </a:pPr>
                      <a:r>
                        <a:rPr lang="en-US" sz="12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NCT01227746</a:t>
                      </a:r>
                    </a:p>
                  </a:txBody>
                  <a:tcPr marL="50800" marR="50800" marT="38100" marB="38100"/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00000"/>
                        </a:lnSpc>
                      </a:pPr>
                      <a:r>
                        <a:rPr lang="en-US" sz="12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asian</a:t>
                      </a:r>
                      <a:r>
                        <a:rPr lang="en-US" sz="12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 patients with advanced gastro-intestinal stromal tumors (gist) treated with imatinib</a:t>
                      </a:r>
                      <a:endParaRPr lang="en-US" sz="1200" b="0" dirty="0">
                        <a:effectLst/>
                        <a:latin typeface="+mj-lt"/>
                      </a:endParaRPr>
                    </a:p>
                    <a:p>
                      <a:pPr algn="l">
                        <a:lnSpc>
                          <a:spcPct val="100000"/>
                        </a:lnSpc>
                      </a:pPr>
                      <a:br>
                        <a:rPr lang="en-US" sz="1200" b="0" dirty="0">
                          <a:latin typeface="+mj-lt"/>
                        </a:rPr>
                      </a:br>
                      <a:endParaRPr lang="en-US" sz="1200" b="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900" b="0" dirty="0">
                          <a:latin typeface="+mj-lt"/>
                        </a:rPr>
                        <a:t>Demographics of  patient cohort, and medicine name provided.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195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55793675"/>
      </p:ext>
    </p:extLst>
  </p:cSld>
  <p:clrMapOvr>
    <a:masterClrMapping/>
  </p:clrMapOvr>
</p:sld>
</file>

<file path=ppt/theme/theme1.xml><?xml version="1.0" encoding="utf-8"?>
<a:theme xmlns:a="http://schemas.openxmlformats.org/drawingml/2006/main" name="RIS_LabArchives_Template">
  <a:themeElements>
    <a:clrScheme name="CHOP Custom">
      <a:dk1>
        <a:srgbClr val="D11960"/>
      </a:dk1>
      <a:lt1>
        <a:srgbClr val="FFFFFE"/>
      </a:lt1>
      <a:dk2>
        <a:srgbClr val="FFFFFE"/>
      </a:dk2>
      <a:lt2>
        <a:srgbClr val="584B3D"/>
      </a:lt2>
      <a:accent1>
        <a:srgbClr val="3E9CC9"/>
      </a:accent1>
      <a:accent2>
        <a:srgbClr val="D11960"/>
      </a:accent2>
      <a:accent3>
        <a:srgbClr val="5C8D29"/>
      </a:accent3>
      <a:accent4>
        <a:srgbClr val="97C5DF"/>
      </a:accent4>
      <a:accent5>
        <a:srgbClr val="E5849B"/>
      </a:accent5>
      <a:accent6>
        <a:srgbClr val="9FBE7E"/>
      </a:accent6>
      <a:hlink>
        <a:srgbClr val="0000FF"/>
      </a:hlink>
      <a:folHlink>
        <a:srgbClr val="800080"/>
      </a:folHlink>
    </a:clrScheme>
    <a:fontScheme name="Custom 1">
      <a:majorFont>
        <a:latin typeface="Arial"/>
        <a:ea typeface=""/>
        <a:cs typeface=""/>
      </a:majorFont>
      <a:minorFont>
        <a:latin typeface="Georgi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novationeco" id="{994BA8A9-91A8-8D4A-A9A8-8E8B7A3944AB}" vid="{60D1369B-A32A-9840-9929-4F474B34A65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h6a4a4262ab844b18de92e197378cee0 xmlns="e96402cb-0a6e-49e7-8465-cfae72b5129c">
      <Terms xmlns="http://schemas.microsoft.com/office/infopath/2007/PartnerControls"/>
    </h6a4a4262ab844b18de92e197378cee0>
    <o54b1e4c7e8f4e00a12ce46439e0e974 xmlns="e96402cb-0a6e-49e7-8465-cfae72b5129c">
      <Terms xmlns="http://schemas.microsoft.com/office/infopath/2007/PartnerControls"/>
    </o54b1e4c7e8f4e00a12ce46439e0e974>
    <Category xmlns="34d7e926-6bad-4161-b251-cfc43f69ae87">Templates</Category>
    <TaxKeywordTaxHTField xmlns="fcde5e04-944e-4dfc-be86-0a9ace870ff9">
      <Terms xmlns="http://schemas.microsoft.com/office/infopath/2007/PartnerControls"/>
    </TaxKeywordTaxHTField>
    <IconOverlay xmlns="http://schemas.microsoft.com/sharepoint/v4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F3D347118B88A4EA8E9A5FEBC94FD86" ma:contentTypeVersion="8" ma:contentTypeDescription="Create a new document." ma:contentTypeScope="" ma:versionID="e54af44cc39137a71e496aa5089235ef">
  <xsd:schema xmlns:xsd="http://www.w3.org/2001/XMLSchema" xmlns:xs="http://www.w3.org/2001/XMLSchema" xmlns:p="http://schemas.microsoft.com/office/2006/metadata/properties" xmlns:ns2="fcde5e04-944e-4dfc-be86-0a9ace870ff9" xmlns:ns3="e96402cb-0a6e-49e7-8465-cfae72b5129c" xmlns:ns4="34d7e926-6bad-4161-b251-cfc43f69ae87" xmlns:ns5="http://schemas.microsoft.com/sharepoint/v4" targetNamespace="http://schemas.microsoft.com/office/2006/metadata/properties" ma:root="true" ma:fieldsID="4dfd49e6986a0fb6e4e84e6606b80ac7" ns2:_="" ns3:_="" ns4:_="" ns5:_="">
    <xsd:import namespace="fcde5e04-944e-4dfc-be86-0a9ace870ff9"/>
    <xsd:import namespace="e96402cb-0a6e-49e7-8465-cfae72b5129c"/>
    <xsd:import namespace="34d7e926-6bad-4161-b251-cfc43f69ae87"/>
    <xsd:import namespace="http://schemas.microsoft.com/sharepoint/v4"/>
    <xsd:element name="properties">
      <xsd:complexType>
        <xsd:sequence>
          <xsd:element name="documentManagement">
            <xsd:complexType>
              <xsd:all>
                <xsd:element ref="ns2:TaxKeywordTaxHTField" minOccurs="0"/>
                <xsd:element ref="ns3:o54b1e4c7e8f4e00a12ce46439e0e974" minOccurs="0"/>
                <xsd:element ref="ns3:h6a4a4262ab844b18de92e197378cee0" minOccurs="0"/>
                <xsd:element ref="ns4:Category" minOccurs="0"/>
                <xsd:element ref="ns5:IconOverla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cde5e04-944e-4dfc-be86-0a9ace870ff9" elementFormDefault="qualified">
    <xsd:import namespace="http://schemas.microsoft.com/office/2006/documentManagement/types"/>
    <xsd:import namespace="http://schemas.microsoft.com/office/infopath/2007/PartnerControls"/>
    <xsd:element name="TaxKeywordTaxHTField" ma:index="9" nillable="true" ma:taxonomy="true" ma:internalName="TaxKeywordTaxHTField" ma:taxonomyFieldName="TaxKeyword" ma:displayName="Enterprise Keywords" ma:fieldId="{23f27201-bee3-471e-b2e7-b64fd8b7ca38}" ma:taxonomyMulti="true" ma:sspId="096f6f6b-f55a-454e-8dbb-24a06af11355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96402cb-0a6e-49e7-8465-cfae72b5129c" elementFormDefault="qualified">
    <xsd:import namespace="http://schemas.microsoft.com/office/2006/documentManagement/types"/>
    <xsd:import namespace="http://schemas.microsoft.com/office/infopath/2007/PartnerControls"/>
    <xsd:element name="o54b1e4c7e8f4e00a12ce46439e0e974" ma:index="11" nillable="true" ma:taxonomy="true" ma:internalName="o54b1e4c7e8f4e00a12ce46439e0e974" ma:taxonomyFieldName="KnowledgeBaseMetadata" ma:displayName="Knowledge Base Tags" ma:fieldId="{854b1e4c-7e8f-4e00-a12c-e46439e0e974}" ma:taxonomyMulti="true" ma:sspId="096f6f6b-f55a-454e-8dbb-24a06af11355" ma:termSetId="0fa4fcc5-20ed-47ab-b5c6-c9c312be74d0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h6a4a4262ab844b18de92e197378cee0" ma:index="13" nillable="true" ma:taxonomy="true" ma:internalName="h6a4a4262ab844b18de92e197378cee0" ma:taxonomyFieldName="KBPoliciesAndProcedures" ma:displayName="Knowledge Base Policies and Procedures" ma:fieldId="{16a4a426-2ab8-44b1-8de9-2e197378cee0}" ma:taxonomyMulti="true" ma:sspId="096f6f6b-f55a-454e-8dbb-24a06af11355" ma:termSetId="bf388315-c5fb-4b9c-b70e-1e19d0e0d3b2" ma:anchorId="00000000-0000-0000-0000-000000000000" ma:open="fals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4d7e926-6bad-4161-b251-cfc43f69ae87" elementFormDefault="qualified">
    <xsd:import namespace="http://schemas.microsoft.com/office/2006/documentManagement/types"/>
    <xsd:import namespace="http://schemas.microsoft.com/office/infopath/2007/PartnerControls"/>
    <xsd:element name="Category" ma:index="14" nillable="true" ma:displayName="Category" ma:format="Dropdown" ma:internalName="Category">
      <xsd:simpleType>
        <xsd:restriction base="dms:Choice">
          <xsd:enumeration value="Guidelines"/>
          <xsd:enumeration value="Templates"/>
          <xsd:enumeration value="AAG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4" elementFormDefault="qualified">
    <xsd:import namespace="http://schemas.microsoft.com/office/2006/documentManagement/types"/>
    <xsd:import namespace="http://schemas.microsoft.com/office/infopath/2007/PartnerControls"/>
    <xsd:element name="IconOverlay" ma:index="15" nillable="true" ma:displayName="IconOverlay" ma:hidden="true" ma:internalName="IconOverlay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C493EF0-0BE4-4E84-A0BC-FF9879CDB9E8}">
  <ds:schemaRefs>
    <ds:schemaRef ds:uri="http://schemas.microsoft.com/office/2006/metadata/properties"/>
    <ds:schemaRef ds:uri="http://schemas.microsoft.com/office/infopath/2007/PartnerControls"/>
    <ds:schemaRef ds:uri="e96402cb-0a6e-49e7-8465-cfae72b5129c"/>
    <ds:schemaRef ds:uri="34d7e926-6bad-4161-b251-cfc43f69ae87"/>
    <ds:schemaRef ds:uri="fcde5e04-944e-4dfc-be86-0a9ace870ff9"/>
    <ds:schemaRef ds:uri="http://schemas.microsoft.com/sharepoint/v4"/>
  </ds:schemaRefs>
</ds:datastoreItem>
</file>

<file path=customXml/itemProps2.xml><?xml version="1.0" encoding="utf-8"?>
<ds:datastoreItem xmlns:ds="http://schemas.openxmlformats.org/officeDocument/2006/customXml" ds:itemID="{1BBAC596-346B-4E59-839B-DB15DC7AE2D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cde5e04-944e-4dfc-be86-0a9ace870ff9"/>
    <ds:schemaRef ds:uri="e96402cb-0a6e-49e7-8465-cfae72b5129c"/>
    <ds:schemaRef ds:uri="34d7e926-6bad-4161-b251-cfc43f69ae87"/>
    <ds:schemaRef ds:uri="http://schemas.microsoft.com/sharepoint/v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E78B9CA-BC85-4AC4-82A4-AD53C20980F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6625</TotalTime>
  <Words>3868</Words>
  <Application>Microsoft Macintosh PowerPoint</Application>
  <PresentationFormat>Widescreen</PresentationFormat>
  <Paragraphs>573</Paragraphs>
  <Slides>38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6" baseType="lpstr">
      <vt:lpstr>Aptos Narrow</vt:lpstr>
      <vt:lpstr>Arial</vt:lpstr>
      <vt:lpstr>Calibri</vt:lpstr>
      <vt:lpstr>Chronicle Text G1 Roman</vt:lpstr>
      <vt:lpstr>Georgia</vt:lpstr>
      <vt:lpstr>Google Sans</vt:lpstr>
      <vt:lpstr>Rubrik-SemiBold</vt:lpstr>
      <vt:lpstr>RIS_LabArchives_Template</vt:lpstr>
      <vt:lpstr>Standardization of tumors in clinical trials database</vt:lpstr>
      <vt:lpstr>BACKGROUND</vt:lpstr>
      <vt:lpstr>BACKGROUND</vt:lpstr>
      <vt:lpstr>BACKGROUND</vt:lpstr>
      <vt:lpstr>BACKGROUND</vt:lpstr>
      <vt:lpstr>BACKGROUND</vt:lpstr>
      <vt:lpstr>Clinical Trials: Conditions to Tumors</vt:lpstr>
      <vt:lpstr>Clinical Trials: Conditions to Tumors</vt:lpstr>
      <vt:lpstr>Clinical Trials: unstandardized Tumor Names </vt:lpstr>
      <vt:lpstr>Clinical Trials: Standardizing Tumor Names</vt:lpstr>
      <vt:lpstr>Method 1 : Edit distance</vt:lpstr>
      <vt:lpstr>Method 1 : Edit distance</vt:lpstr>
      <vt:lpstr>Method 1: Edit distance Benchmark Tumors</vt:lpstr>
      <vt:lpstr>Method 1: Edit distance Benchmark Tumors</vt:lpstr>
      <vt:lpstr>Method 1: Edit distance Benchmark Tumors</vt:lpstr>
      <vt:lpstr>Method 1: Edit distance Benchmark Tumors</vt:lpstr>
      <vt:lpstr>Method 2 : Edit distance + Clustering</vt:lpstr>
      <vt:lpstr>Method 2 : Edit distance + Clustering</vt:lpstr>
      <vt:lpstr>Method 2 : Benchmark Results</vt:lpstr>
      <vt:lpstr>Method 2 : Benchmark Results</vt:lpstr>
      <vt:lpstr>Method 3 : Embedding + Clustering</vt:lpstr>
      <vt:lpstr>Method 3 : Embedding + Clustering</vt:lpstr>
      <vt:lpstr>Method 3 : Embedding + Clustering</vt:lpstr>
      <vt:lpstr>Method 3 : Embedding + Clustering</vt:lpstr>
      <vt:lpstr>Method 3 : Embedding + Clustering</vt:lpstr>
      <vt:lpstr>Method 3 : Benchmark Results</vt:lpstr>
      <vt:lpstr>Method 3 : Benchmark Results</vt:lpstr>
      <vt:lpstr>Method 3 : Benchmark Results</vt:lpstr>
      <vt:lpstr>Standardization Method 3 : Standardization Step</vt:lpstr>
      <vt:lpstr>Standardization Method 3 : Standardization Step</vt:lpstr>
      <vt:lpstr>Standardization Method 3 : Standardization Step BENCHMARK Tumors</vt:lpstr>
      <vt:lpstr>Standardization Method 3 : Standardization Step Hematological Tumors</vt:lpstr>
      <vt:lpstr>Next steps</vt:lpstr>
      <vt:lpstr>Acknowledgements </vt:lpstr>
      <vt:lpstr>End</vt:lpstr>
      <vt:lpstr>Method 1: Edit distance Benchmark Results</vt:lpstr>
      <vt:lpstr>BACKGROUND</vt:lpstr>
      <vt:lpstr>Method 1 : Benchmark Results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keywords/>
  <cp:lastModifiedBy>Lahiri, Aditya</cp:lastModifiedBy>
  <cp:revision>38</cp:revision>
  <dcterms:created xsi:type="dcterms:W3CDTF">2018-01-25T18:17:50Z</dcterms:created>
  <dcterms:modified xsi:type="dcterms:W3CDTF">2024-03-11T20:24:46Z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0x010100DF3D347118B88A4EA8E9A5FEBC94FD86</vt:lpwstr>
  </property>
  <property fmtid="{D5CDD505-2E9C-101B-9397-08002B2CF9AE}" pid="3" name="KBPoliciesAndProcedures">
    <vt:lpwstr/>
  </property>
  <property fmtid="{D5CDD505-2E9C-101B-9397-08002B2CF9AE}" pid="4" name="TaxKeyword">
    <vt:lpwstr/>
  </property>
  <property fmtid="{D5CDD505-2E9C-101B-9397-08002B2CF9AE}" pid="5" name="KnowledgeBaseMetadata">
    <vt:lpwstr/>
  </property>
  <property fmtid="{D5CDD505-2E9C-101B-9397-08002B2CF9AE}" pid="6" name="TaxCatchAll">
    <vt:lpwstr/>
  </property>
</Properties>
</file>